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306" r:id="rId2"/>
    <p:sldId id="338" r:id="rId3"/>
    <p:sldId id="339" r:id="rId4"/>
    <p:sldId id="340" r:id="rId5"/>
    <p:sldId id="274" r:id="rId6"/>
    <p:sldId id="287" r:id="rId7"/>
    <p:sldId id="289" r:id="rId8"/>
    <p:sldId id="290" r:id="rId9"/>
    <p:sldId id="334" r:id="rId10"/>
    <p:sldId id="288" r:id="rId11"/>
    <p:sldId id="336" r:id="rId12"/>
    <p:sldId id="345" r:id="rId13"/>
    <p:sldId id="337" r:id="rId14"/>
    <p:sldId id="312" r:id="rId15"/>
    <p:sldId id="300" r:id="rId16"/>
    <p:sldId id="301" r:id="rId17"/>
    <p:sldId id="302" r:id="rId18"/>
    <p:sldId id="265" r:id="rId19"/>
    <p:sldId id="309" r:id="rId20"/>
    <p:sldId id="315" r:id="rId21"/>
    <p:sldId id="296" r:id="rId22"/>
    <p:sldId id="317" r:id="rId23"/>
    <p:sldId id="319" r:id="rId24"/>
    <p:sldId id="258" r:id="rId25"/>
    <p:sldId id="263" r:id="rId26"/>
    <p:sldId id="314" r:id="rId27"/>
    <p:sldId id="311" r:id="rId28"/>
    <p:sldId id="297" r:id="rId29"/>
    <p:sldId id="278" r:id="rId30"/>
    <p:sldId id="298" r:id="rId31"/>
    <p:sldId id="299" r:id="rId32"/>
    <p:sldId id="280" r:id="rId33"/>
    <p:sldId id="322" r:id="rId34"/>
    <p:sldId id="328" r:id="rId35"/>
    <p:sldId id="329" r:id="rId36"/>
    <p:sldId id="272" r:id="rId37"/>
    <p:sldId id="327" r:id="rId38"/>
    <p:sldId id="323" r:id="rId39"/>
    <p:sldId id="335" r:id="rId40"/>
    <p:sldId id="332" r:id="rId41"/>
    <p:sldId id="324" r:id="rId42"/>
    <p:sldId id="333" r:id="rId43"/>
    <p:sldId id="325" r:id="rId44"/>
    <p:sldId id="326" r:id="rId45"/>
    <p:sldId id="330" r:id="rId46"/>
    <p:sldId id="331" r:id="rId47"/>
    <p:sldId id="313" r:id="rId48"/>
    <p:sldId id="308" r:id="rId49"/>
    <p:sldId id="286" r:id="rId50"/>
    <p:sldId id="342" r:id="rId51"/>
  </p:sldIdLst>
  <p:sldSz cx="9144000" cy="6858000" type="screen4x3"/>
  <p:notesSz cx="6934200" cy="9220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4" autoAdjust="0"/>
    <p:restoredTop sz="99618" autoAdjust="0"/>
  </p:normalViewPr>
  <p:slideViewPr>
    <p:cSldViewPr snapToGrid="0" snapToObjects="1">
      <p:cViewPr>
        <p:scale>
          <a:sx n="85" d="100"/>
          <a:sy n="85" d="100"/>
        </p:scale>
        <p:origin x="-726" y="-72"/>
      </p:cViewPr>
      <p:guideLst>
        <p:guide orient="horz" pos="2160"/>
        <p:guide pos="2880"/>
      </p:guideLst>
    </p:cSldViewPr>
  </p:slideViewPr>
  <p:notesTextViewPr>
    <p:cViewPr>
      <p:scale>
        <a:sx n="100" d="100"/>
        <a:sy n="100" d="100"/>
      </p:scale>
      <p:origin x="0" y="0"/>
    </p:cViewPr>
  </p:notesTextViewPr>
  <p:sorterViewPr>
    <p:cViewPr>
      <p:scale>
        <a:sx n="119" d="100"/>
        <a:sy n="11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783A47-1E70-DF46-8540-FCBA05F6D909}" type="doc">
      <dgm:prSet loTypeId="urn:microsoft.com/office/officeart/2005/8/layout/pyramid4" loCatId="" qsTypeId="urn:microsoft.com/office/officeart/2005/8/quickstyle/simple2" qsCatId="simple" csTypeId="urn:microsoft.com/office/officeart/2005/8/colors/accent1_2" csCatId="accent1" phldr="1"/>
      <dgm:spPr/>
      <dgm:t>
        <a:bodyPr/>
        <a:lstStyle/>
        <a:p>
          <a:endParaRPr lang="en-US"/>
        </a:p>
      </dgm:t>
    </dgm:pt>
    <dgm:pt modelId="{9789636E-9719-FA44-A2A0-FECBA930078E}">
      <dgm:prSet phldrT="[Text]"/>
      <dgm:spPr/>
      <dgm:t>
        <a:bodyPr/>
        <a:lstStyle/>
        <a:p>
          <a:r>
            <a:rPr lang="en-US" dirty="0" smtClean="0"/>
            <a:t>People</a:t>
          </a:r>
          <a:endParaRPr lang="en-US" dirty="0"/>
        </a:p>
      </dgm:t>
    </dgm:pt>
    <dgm:pt modelId="{D307A48A-9539-9842-A421-792E68B92D66}" type="parTrans" cxnId="{C8FD396A-4C1F-7647-840E-E9F2059D5061}">
      <dgm:prSet/>
      <dgm:spPr/>
      <dgm:t>
        <a:bodyPr/>
        <a:lstStyle/>
        <a:p>
          <a:endParaRPr lang="en-US"/>
        </a:p>
      </dgm:t>
    </dgm:pt>
    <dgm:pt modelId="{0CF22BFA-1695-3A41-8E1D-3698563BF939}" type="sibTrans" cxnId="{C8FD396A-4C1F-7647-840E-E9F2059D5061}">
      <dgm:prSet/>
      <dgm:spPr/>
      <dgm:t>
        <a:bodyPr/>
        <a:lstStyle/>
        <a:p>
          <a:endParaRPr lang="en-US"/>
        </a:p>
      </dgm:t>
    </dgm:pt>
    <dgm:pt modelId="{C7F98C60-5F22-4545-8F0E-9EB9D64889A1}">
      <dgm:prSet phldrT="[Text]"/>
      <dgm:spPr/>
      <dgm:t>
        <a:bodyPr/>
        <a:lstStyle/>
        <a:p>
          <a:r>
            <a:rPr lang="en-US" dirty="0" smtClean="0"/>
            <a:t>Technology</a:t>
          </a:r>
          <a:endParaRPr lang="en-US" dirty="0"/>
        </a:p>
      </dgm:t>
    </dgm:pt>
    <dgm:pt modelId="{F2FB62C4-DD6C-404C-8EFF-47FEA2B3074D}" type="parTrans" cxnId="{92138B42-DB80-264E-AA8A-C581EC30FD73}">
      <dgm:prSet/>
      <dgm:spPr/>
      <dgm:t>
        <a:bodyPr/>
        <a:lstStyle/>
        <a:p>
          <a:endParaRPr lang="en-US"/>
        </a:p>
      </dgm:t>
    </dgm:pt>
    <dgm:pt modelId="{3E2898E5-0D54-6D4A-8C79-B579FA68700A}" type="sibTrans" cxnId="{92138B42-DB80-264E-AA8A-C581EC30FD73}">
      <dgm:prSet/>
      <dgm:spPr/>
      <dgm:t>
        <a:bodyPr/>
        <a:lstStyle/>
        <a:p>
          <a:endParaRPr lang="en-US"/>
        </a:p>
      </dgm:t>
    </dgm:pt>
    <dgm:pt modelId="{64277A66-27E9-1F47-8559-9608016A62EA}">
      <dgm:prSet phldrT="[Text]"/>
      <dgm:spPr/>
      <dgm:t>
        <a:bodyPr/>
        <a:lstStyle/>
        <a:p>
          <a:r>
            <a:rPr lang="en-US" dirty="0" smtClean="0"/>
            <a:t>Governance </a:t>
          </a:r>
        </a:p>
        <a:p>
          <a:r>
            <a:rPr lang="en-US" dirty="0" smtClean="0"/>
            <a:t>Risk</a:t>
          </a:r>
        </a:p>
        <a:p>
          <a:r>
            <a:rPr lang="en-US" dirty="0" smtClean="0"/>
            <a:t>Compliance</a:t>
          </a:r>
          <a:endParaRPr lang="en-US" dirty="0"/>
        </a:p>
      </dgm:t>
    </dgm:pt>
    <dgm:pt modelId="{CAD55C65-4BF0-5847-8839-60676A11CD93}" type="parTrans" cxnId="{2D93E098-F206-3C43-AD0D-039D20BAE55A}">
      <dgm:prSet/>
      <dgm:spPr/>
      <dgm:t>
        <a:bodyPr/>
        <a:lstStyle/>
        <a:p>
          <a:endParaRPr lang="en-US"/>
        </a:p>
      </dgm:t>
    </dgm:pt>
    <dgm:pt modelId="{2268E222-D4D1-9C4B-8252-0223F662769C}" type="sibTrans" cxnId="{2D93E098-F206-3C43-AD0D-039D20BAE55A}">
      <dgm:prSet/>
      <dgm:spPr/>
      <dgm:t>
        <a:bodyPr/>
        <a:lstStyle/>
        <a:p>
          <a:endParaRPr lang="en-US"/>
        </a:p>
      </dgm:t>
    </dgm:pt>
    <dgm:pt modelId="{9151B8B9-87F8-B84D-9570-69EF96EE41AB}">
      <dgm:prSet phldrT="[Text]"/>
      <dgm:spPr/>
      <dgm:t>
        <a:bodyPr/>
        <a:lstStyle/>
        <a:p>
          <a:r>
            <a:rPr lang="en-US" dirty="0" smtClean="0"/>
            <a:t>Operations</a:t>
          </a:r>
          <a:endParaRPr lang="en-US" dirty="0"/>
        </a:p>
      </dgm:t>
    </dgm:pt>
    <dgm:pt modelId="{34B899D8-24B8-2E49-953F-0925755E53D8}" type="parTrans" cxnId="{374C1CD6-E0BD-BD41-8FD0-A81DC9B74BC3}">
      <dgm:prSet/>
      <dgm:spPr/>
      <dgm:t>
        <a:bodyPr/>
        <a:lstStyle/>
        <a:p>
          <a:endParaRPr lang="en-US"/>
        </a:p>
      </dgm:t>
    </dgm:pt>
    <dgm:pt modelId="{C8E2665B-09B8-1148-9FDD-3C7D061FA910}" type="sibTrans" cxnId="{374C1CD6-E0BD-BD41-8FD0-A81DC9B74BC3}">
      <dgm:prSet/>
      <dgm:spPr/>
      <dgm:t>
        <a:bodyPr/>
        <a:lstStyle/>
        <a:p>
          <a:endParaRPr lang="en-US"/>
        </a:p>
      </dgm:t>
    </dgm:pt>
    <dgm:pt modelId="{327DD1AF-FE76-0B42-9664-53FDFA021955}" type="pres">
      <dgm:prSet presAssocID="{AF783A47-1E70-DF46-8540-FCBA05F6D909}" presName="compositeShape" presStyleCnt="0">
        <dgm:presLayoutVars>
          <dgm:chMax val="9"/>
          <dgm:dir/>
          <dgm:resizeHandles val="exact"/>
        </dgm:presLayoutVars>
      </dgm:prSet>
      <dgm:spPr/>
      <dgm:t>
        <a:bodyPr/>
        <a:lstStyle/>
        <a:p>
          <a:endParaRPr lang="en-US"/>
        </a:p>
      </dgm:t>
    </dgm:pt>
    <dgm:pt modelId="{EA692E90-BA0F-4A46-B8EA-608604D27C44}" type="pres">
      <dgm:prSet presAssocID="{AF783A47-1E70-DF46-8540-FCBA05F6D909}" presName="triangle1" presStyleLbl="node1" presStyleIdx="0" presStyleCnt="4">
        <dgm:presLayoutVars>
          <dgm:bulletEnabled val="1"/>
        </dgm:presLayoutVars>
      </dgm:prSet>
      <dgm:spPr/>
      <dgm:t>
        <a:bodyPr/>
        <a:lstStyle/>
        <a:p>
          <a:endParaRPr lang="en-US"/>
        </a:p>
      </dgm:t>
    </dgm:pt>
    <dgm:pt modelId="{886C5675-3744-5649-B6E5-741852DA99D9}" type="pres">
      <dgm:prSet presAssocID="{AF783A47-1E70-DF46-8540-FCBA05F6D909}" presName="triangle2" presStyleLbl="node1" presStyleIdx="1" presStyleCnt="4">
        <dgm:presLayoutVars>
          <dgm:bulletEnabled val="1"/>
        </dgm:presLayoutVars>
      </dgm:prSet>
      <dgm:spPr/>
      <dgm:t>
        <a:bodyPr/>
        <a:lstStyle/>
        <a:p>
          <a:endParaRPr lang="en-US"/>
        </a:p>
      </dgm:t>
    </dgm:pt>
    <dgm:pt modelId="{ED0A0BEC-BAF0-454C-B12C-3C5B581491C1}" type="pres">
      <dgm:prSet presAssocID="{AF783A47-1E70-DF46-8540-FCBA05F6D909}" presName="triangle3" presStyleLbl="node1" presStyleIdx="2" presStyleCnt="4">
        <dgm:presLayoutVars>
          <dgm:bulletEnabled val="1"/>
        </dgm:presLayoutVars>
      </dgm:prSet>
      <dgm:spPr/>
      <dgm:t>
        <a:bodyPr/>
        <a:lstStyle/>
        <a:p>
          <a:endParaRPr lang="en-US"/>
        </a:p>
      </dgm:t>
    </dgm:pt>
    <dgm:pt modelId="{4BB136A3-E261-6B45-A8B5-27B707B37F0C}" type="pres">
      <dgm:prSet presAssocID="{AF783A47-1E70-DF46-8540-FCBA05F6D909}" presName="triangle4" presStyleLbl="node1" presStyleIdx="3" presStyleCnt="4">
        <dgm:presLayoutVars>
          <dgm:bulletEnabled val="1"/>
        </dgm:presLayoutVars>
      </dgm:prSet>
      <dgm:spPr/>
      <dgm:t>
        <a:bodyPr/>
        <a:lstStyle/>
        <a:p>
          <a:endParaRPr lang="en-US"/>
        </a:p>
      </dgm:t>
    </dgm:pt>
  </dgm:ptLst>
  <dgm:cxnLst>
    <dgm:cxn modelId="{374C1CD6-E0BD-BD41-8FD0-A81DC9B74BC3}" srcId="{AF783A47-1E70-DF46-8540-FCBA05F6D909}" destId="{9151B8B9-87F8-B84D-9570-69EF96EE41AB}" srcOrd="3" destOrd="0" parTransId="{34B899D8-24B8-2E49-953F-0925755E53D8}" sibTransId="{C8E2665B-09B8-1148-9FDD-3C7D061FA910}"/>
    <dgm:cxn modelId="{CD23B514-A38F-0F4B-B9FC-B9FBCBEFF0DA}" type="presOf" srcId="{64277A66-27E9-1F47-8559-9608016A62EA}" destId="{ED0A0BEC-BAF0-454C-B12C-3C5B581491C1}" srcOrd="0" destOrd="0" presId="urn:microsoft.com/office/officeart/2005/8/layout/pyramid4"/>
    <dgm:cxn modelId="{52B6BE84-32C7-DC46-A563-459A6ABF7379}" type="presOf" srcId="{C7F98C60-5F22-4545-8F0E-9EB9D64889A1}" destId="{886C5675-3744-5649-B6E5-741852DA99D9}" srcOrd="0" destOrd="0" presId="urn:microsoft.com/office/officeart/2005/8/layout/pyramid4"/>
    <dgm:cxn modelId="{16518EA7-8BD6-4C49-8ED9-578152073F65}" type="presOf" srcId="{AF783A47-1E70-DF46-8540-FCBA05F6D909}" destId="{327DD1AF-FE76-0B42-9664-53FDFA021955}" srcOrd="0" destOrd="0" presId="urn:microsoft.com/office/officeart/2005/8/layout/pyramid4"/>
    <dgm:cxn modelId="{D06D5013-8E7B-7345-8F68-9A9D57D75A24}" type="presOf" srcId="{9789636E-9719-FA44-A2A0-FECBA930078E}" destId="{EA692E90-BA0F-4A46-B8EA-608604D27C44}" srcOrd="0" destOrd="0" presId="urn:microsoft.com/office/officeart/2005/8/layout/pyramid4"/>
    <dgm:cxn modelId="{2D93E098-F206-3C43-AD0D-039D20BAE55A}" srcId="{AF783A47-1E70-DF46-8540-FCBA05F6D909}" destId="{64277A66-27E9-1F47-8559-9608016A62EA}" srcOrd="2" destOrd="0" parTransId="{CAD55C65-4BF0-5847-8839-60676A11CD93}" sibTransId="{2268E222-D4D1-9C4B-8252-0223F662769C}"/>
    <dgm:cxn modelId="{92138B42-DB80-264E-AA8A-C581EC30FD73}" srcId="{AF783A47-1E70-DF46-8540-FCBA05F6D909}" destId="{C7F98C60-5F22-4545-8F0E-9EB9D64889A1}" srcOrd="1" destOrd="0" parTransId="{F2FB62C4-DD6C-404C-8EFF-47FEA2B3074D}" sibTransId="{3E2898E5-0D54-6D4A-8C79-B579FA68700A}"/>
    <dgm:cxn modelId="{C8FD396A-4C1F-7647-840E-E9F2059D5061}" srcId="{AF783A47-1E70-DF46-8540-FCBA05F6D909}" destId="{9789636E-9719-FA44-A2A0-FECBA930078E}" srcOrd="0" destOrd="0" parTransId="{D307A48A-9539-9842-A421-792E68B92D66}" sibTransId="{0CF22BFA-1695-3A41-8E1D-3698563BF939}"/>
    <dgm:cxn modelId="{25AD3A9A-785B-D44B-A7C1-0B9B2E74716A}" type="presOf" srcId="{9151B8B9-87F8-B84D-9570-69EF96EE41AB}" destId="{4BB136A3-E261-6B45-A8B5-27B707B37F0C}" srcOrd="0" destOrd="0" presId="urn:microsoft.com/office/officeart/2005/8/layout/pyramid4"/>
    <dgm:cxn modelId="{B025FF5B-0D35-334D-B204-0652E363C63E}" type="presParOf" srcId="{327DD1AF-FE76-0B42-9664-53FDFA021955}" destId="{EA692E90-BA0F-4A46-B8EA-608604D27C44}" srcOrd="0" destOrd="0" presId="urn:microsoft.com/office/officeart/2005/8/layout/pyramid4"/>
    <dgm:cxn modelId="{9F82F20B-D18E-3949-9434-399F0157C87F}" type="presParOf" srcId="{327DD1AF-FE76-0B42-9664-53FDFA021955}" destId="{886C5675-3744-5649-B6E5-741852DA99D9}" srcOrd="1" destOrd="0" presId="urn:microsoft.com/office/officeart/2005/8/layout/pyramid4"/>
    <dgm:cxn modelId="{E0DD58BB-FBB7-0A46-B2DE-E83EDC5691F5}" type="presParOf" srcId="{327DD1AF-FE76-0B42-9664-53FDFA021955}" destId="{ED0A0BEC-BAF0-454C-B12C-3C5B581491C1}" srcOrd="2" destOrd="0" presId="urn:microsoft.com/office/officeart/2005/8/layout/pyramid4"/>
    <dgm:cxn modelId="{B99DA16A-D3F4-C04A-AF77-E61DEA71B7EA}" type="presParOf" srcId="{327DD1AF-FE76-0B42-9664-53FDFA021955}" destId="{4BB136A3-E261-6B45-A8B5-27B707B37F0C}" srcOrd="3" destOrd="0" presId="urn:microsoft.com/office/officeart/2005/8/layout/pyramid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1010"/>
          </a:xfrm>
          <a:prstGeom prst="rect">
            <a:avLst/>
          </a:prstGeom>
        </p:spPr>
        <p:txBody>
          <a:bodyPr vert="horz" lIns="92309" tIns="46154" rIns="92309" bIns="46154" rtlCol="0"/>
          <a:lstStyle>
            <a:lvl1pPr algn="r">
              <a:defRPr sz="1200"/>
            </a:lvl1pPr>
          </a:lstStyle>
          <a:p>
            <a:fld id="{8FFF51FF-BE85-114B-8AA4-994C037B0162}" type="datetimeFigureOut">
              <a:rPr lang="en-US" smtClean="0"/>
              <a:t>11/20/2014</a:t>
            </a:fld>
            <a:endParaRPr lang="en-US"/>
          </a:p>
        </p:txBody>
      </p:sp>
      <p:sp>
        <p:nvSpPr>
          <p:cNvPr id="4" name="Slide Image Placeholder 3"/>
          <p:cNvSpPr>
            <a:spLocks noGrp="1" noRot="1" noChangeAspect="1"/>
          </p:cNvSpPr>
          <p:nvPr>
            <p:ph type="sldImg" idx="2"/>
          </p:nvPr>
        </p:nvSpPr>
        <p:spPr>
          <a:xfrm>
            <a:off x="1162050" y="692150"/>
            <a:ext cx="4610100" cy="3457575"/>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309" tIns="46154" rIns="92309" bIns="4615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57590"/>
            <a:ext cx="3004820" cy="4610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1010"/>
          </a:xfrm>
          <a:prstGeom prst="rect">
            <a:avLst/>
          </a:prstGeom>
        </p:spPr>
        <p:txBody>
          <a:bodyPr vert="horz" lIns="92309" tIns="46154" rIns="92309" bIns="46154" rtlCol="0" anchor="b"/>
          <a:lstStyle>
            <a:lvl1pPr algn="r">
              <a:defRPr sz="1200"/>
            </a:lvl1pPr>
          </a:lstStyle>
          <a:p>
            <a:fld id="{520EF28B-6AC0-694D-BB6B-174AF7C388A2}" type="slidenum">
              <a:rPr lang="en-US" smtClean="0"/>
              <a:t>‹#›</a:t>
            </a:fld>
            <a:endParaRPr lang="en-US"/>
          </a:p>
        </p:txBody>
      </p:sp>
    </p:spTree>
    <p:extLst>
      <p:ext uri="{BB962C8B-B14F-4D97-AF65-F5344CB8AC3E}">
        <p14:creationId xmlns:p14="http://schemas.microsoft.com/office/powerpoint/2010/main" val="9374326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16</a:t>
            </a:fld>
            <a:endParaRPr lang="en-US"/>
          </a:p>
        </p:txBody>
      </p:sp>
    </p:spTree>
    <p:extLst>
      <p:ext uri="{BB962C8B-B14F-4D97-AF65-F5344CB8AC3E}">
        <p14:creationId xmlns:p14="http://schemas.microsoft.com/office/powerpoint/2010/main" val="1188221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mans risk is another mans opportunity</a:t>
            </a:r>
          </a:p>
          <a:p>
            <a:r>
              <a:rPr lang="en-US" dirty="0"/>
              <a:t>The </a:t>
            </a:r>
            <a:r>
              <a:rPr lang="en-US" u="sng" dirty="0"/>
              <a:t>same</a:t>
            </a:r>
            <a:r>
              <a:rPr lang="en-US" dirty="0"/>
              <a:t> risk/threat/incident needs to be understood from very different perspectives</a:t>
            </a:r>
          </a:p>
          <a:p>
            <a:r>
              <a:rPr lang="en-US" dirty="0"/>
              <a:t>Classifying something as a risk/threat/incident or mitigation only makes sense with respect to how it impacts the objectives of some stakeholder. </a:t>
            </a:r>
            <a:r>
              <a:rPr lang="en-US" dirty="0" err="1"/>
              <a:t>E.g</a:t>
            </a:r>
            <a:r>
              <a:rPr lang="en-US" dirty="0"/>
              <a:t> “a risk of damage to the U.S. power grid impacting millions”.</a:t>
            </a:r>
          </a:p>
          <a:p>
            <a:r>
              <a:rPr lang="en-US" dirty="0"/>
              <a:t>The conceptual model supports this separation while mapping to structures that assume a particular perspective.</a:t>
            </a:r>
          </a:p>
          <a:p>
            <a:endParaRPr lang="en-US" dirty="0"/>
          </a:p>
        </p:txBody>
      </p:sp>
      <p:sp>
        <p:nvSpPr>
          <p:cNvPr id="4" name="Slide Number Placeholder 3"/>
          <p:cNvSpPr>
            <a:spLocks noGrp="1"/>
          </p:cNvSpPr>
          <p:nvPr>
            <p:ph type="sldNum" sz="quarter" idx="10"/>
          </p:nvPr>
        </p:nvSpPr>
        <p:spPr/>
        <p:txBody>
          <a:bodyPr/>
          <a:lstStyle/>
          <a:p>
            <a:fld id="{520EF28B-6AC0-694D-BB6B-174AF7C388A2}" type="slidenum">
              <a:rPr lang="en-US" smtClean="0"/>
              <a:t>31</a:t>
            </a:fld>
            <a:endParaRPr lang="en-US"/>
          </a:p>
        </p:txBody>
      </p:sp>
    </p:spTree>
    <p:extLst>
      <p:ext uri="{BB962C8B-B14F-4D97-AF65-F5344CB8AC3E}">
        <p14:creationId xmlns:p14="http://schemas.microsoft.com/office/powerpoint/2010/main" val="410206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845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11/20/2014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3854550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1" cy="6857999"/>
          </a:xfrm>
          <a:prstGeom prst="rect">
            <a:avLst/>
          </a:prstGeom>
        </p:spPr>
      </p:pic>
      <p:sp>
        <p:nvSpPr>
          <p:cNvPr id="5" name="Text Placeholder 2"/>
          <p:cNvSpPr>
            <a:spLocks noGrp="1"/>
          </p:cNvSpPr>
          <p:nvPr>
            <p:ph type="body" idx="1"/>
          </p:nvPr>
        </p:nvSpPr>
        <p:spPr>
          <a:xfrm>
            <a:off x="685800" y="1980810"/>
            <a:ext cx="7772400" cy="609601"/>
          </a:xfrm>
          <a:prstGeom prst="rect">
            <a:avLst/>
          </a:prstGeom>
        </p:spPr>
        <p:txBody>
          <a:bodyPr anchor="b"/>
          <a:lstStyle>
            <a:lvl1pPr marL="0" indent="0">
              <a:buNone/>
              <a:defRPr sz="3400" b="0">
                <a:solidFill>
                  <a:schemeClr val="bg1"/>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7" name="Text Placeholder 2"/>
          <p:cNvSpPr>
            <a:spLocks noGrp="1"/>
          </p:cNvSpPr>
          <p:nvPr>
            <p:ph type="body" idx="10"/>
          </p:nvPr>
        </p:nvSpPr>
        <p:spPr>
          <a:xfrm>
            <a:off x="685800" y="2921353"/>
            <a:ext cx="7772400" cy="397932"/>
          </a:xfrm>
          <a:prstGeom prst="rect">
            <a:avLst/>
          </a:prstGeom>
        </p:spPr>
        <p:txBody>
          <a:bodyPr anchor="b"/>
          <a:lstStyle>
            <a:lvl1pPr marL="0" indent="0">
              <a:buNone/>
              <a:defRPr sz="2000" b="0" i="0">
                <a:solidFill>
                  <a:srgbClr val="36313A"/>
                </a:solidFill>
                <a:latin typeface="Century Gothic"/>
                <a:cs typeface="Century Gothic"/>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TextBox 5"/>
          <p:cNvSpPr txBox="1"/>
          <p:nvPr userDrawn="1"/>
        </p:nvSpPr>
        <p:spPr>
          <a:xfrm>
            <a:off x="227726" y="6481379"/>
            <a:ext cx="3485930" cy="246221"/>
          </a:xfrm>
          <a:prstGeom prst="rect">
            <a:avLst/>
          </a:prstGeom>
          <a:noFill/>
        </p:spPr>
        <p:txBody>
          <a:bodyPr wrap="square" rtlCol="0">
            <a:spAutoFit/>
          </a:bodyPr>
          <a:lstStyle/>
          <a:p>
            <a:r>
              <a:rPr lang="en-US" sz="1000" dirty="0" smtClean="0">
                <a:solidFill>
                  <a:srgbClr val="6C6173"/>
                </a:solidFill>
                <a:latin typeface="Century Gothic"/>
                <a:cs typeface="Century Gothic"/>
              </a:rPr>
              <a:t>OMG Threat and Risk Information Sharing</a:t>
            </a:r>
            <a:endParaRPr lang="en-US" sz="1000" dirty="0">
              <a:solidFill>
                <a:srgbClr val="6C6173"/>
              </a:solidFill>
              <a:latin typeface="Century Gothic"/>
              <a:cs typeface="Century Gothic"/>
            </a:endParaRPr>
          </a:p>
        </p:txBody>
      </p:sp>
    </p:spTree>
    <p:extLst>
      <p:ext uri="{BB962C8B-B14F-4D97-AF65-F5344CB8AC3E}">
        <p14:creationId xmlns:p14="http://schemas.microsoft.com/office/powerpoint/2010/main" val="23154804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274638"/>
            <a:ext cx="8016240" cy="1143000"/>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600201"/>
            <a:ext cx="8229600" cy="435356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5321811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0D0D0D"/>
                </a:solidFill>
                <a:latin typeface="Century Gothic"/>
                <a:cs typeface="Century Gothic"/>
              </a:defRPr>
            </a:lvl1pPr>
            <a:lvl2pPr marL="742950" indent="-285750">
              <a:buClr>
                <a:srgbClr val="149DEB"/>
              </a:buClr>
              <a:buFont typeface="Arial"/>
              <a:buChar char="•"/>
              <a:defRPr sz="2000" b="0" i="0">
                <a:solidFill>
                  <a:srgbClr val="0D0D0D"/>
                </a:solidFill>
                <a:latin typeface="Century Gothic"/>
                <a:cs typeface="Century Gothic"/>
              </a:defRPr>
            </a:lvl2pPr>
            <a:lvl3pPr marL="1143000" indent="-228600">
              <a:buClr>
                <a:srgbClr val="149DEB"/>
              </a:buClr>
              <a:buFont typeface="Lucida Grande"/>
              <a:buChar char="–"/>
              <a:defRPr sz="1800" b="0" i="0">
                <a:solidFill>
                  <a:srgbClr val="0D0D0D"/>
                </a:solidFill>
                <a:latin typeface="Century Gothic"/>
                <a:cs typeface="Century Gothic"/>
              </a:defRPr>
            </a:lvl3pPr>
            <a:lvl4pPr marL="1600200" indent="-228600">
              <a:buClr>
                <a:srgbClr val="149DEB"/>
              </a:buClr>
              <a:buFont typeface="Arial"/>
              <a:buChar char="•"/>
              <a:defRPr sz="1600" b="0" i="0">
                <a:solidFill>
                  <a:srgbClr val="0D0D0D"/>
                </a:solidFill>
                <a:latin typeface="Century Gothic"/>
                <a:cs typeface="Century Gothic"/>
              </a:defRPr>
            </a:lvl4pPr>
            <a:lvl5pPr marL="2057400" indent="-228600">
              <a:buClr>
                <a:srgbClr val="149DEB"/>
              </a:buClr>
              <a:buFont typeface="Lucida Grande"/>
              <a:buChar char="»"/>
              <a:defRPr sz="1600" b="0" i="0">
                <a:solidFill>
                  <a:srgbClr val="0D0D0D"/>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42130856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rgbClr val="0D0D0D"/>
                </a:solidFill>
                <a:latin typeface="Century Gothic"/>
                <a:cs typeface="Century Gothic"/>
              </a:defRPr>
            </a:lvl1pPr>
          </a:lstStyle>
          <a:p>
            <a:r>
              <a:rPr lang="en-US" dirty="0" smtClean="0"/>
              <a:t>Click to edit Master title style</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7652423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464848" y="143253"/>
            <a:ext cx="8016240" cy="951569"/>
          </a:xfrm>
          <a:prstGeom prst="rect">
            <a:avLst/>
          </a:prstGeom>
        </p:spPr>
        <p:txBody>
          <a:bodyPr vert="horz" lIns="91440" tIns="45720" rIns="91440" bIns="45720" rtlCol="0" anchor="ctr">
            <a:normAutofit/>
          </a:bodyPr>
          <a:lstStyle>
            <a:lvl1pPr>
              <a:defRPr sz="4000">
                <a:solidFill>
                  <a:schemeClr val="bg1"/>
                </a:solidFill>
                <a:latin typeface="Century Gothic"/>
                <a:cs typeface="Century Gothic"/>
              </a:defRPr>
            </a:lvl1pPr>
          </a:lstStyle>
          <a:p>
            <a:r>
              <a:rPr lang="en-US" dirty="0" smtClean="0"/>
              <a:t>Click to edit Master title style</a:t>
            </a:r>
            <a:endParaRPr lang="en-US" dirty="0"/>
          </a:p>
        </p:txBody>
      </p:sp>
      <p:sp>
        <p:nvSpPr>
          <p:cNvPr id="8" name="Content Placeholder 2"/>
          <p:cNvSpPr>
            <a:spLocks noGrp="1"/>
          </p:cNvSpPr>
          <p:nvPr>
            <p:ph sz="half" idx="1"/>
          </p:nvPr>
        </p:nvSpPr>
        <p:spPr>
          <a:xfrm>
            <a:off x="457200" y="1453931"/>
            <a:ext cx="8229600" cy="4499830"/>
          </a:xfrm>
          <a:prstGeom prst="rect">
            <a:avLst/>
          </a:prstGeom>
        </p:spPr>
        <p:txBody>
          <a:bodyPr/>
          <a:lstStyle>
            <a:lvl1pPr marL="342900" indent="-342900">
              <a:buClr>
                <a:srgbClr val="149DEB"/>
              </a:buClr>
              <a:buSzPct val="110000"/>
              <a:buFont typeface="Lucida Grande"/>
              <a:buChar char="»"/>
              <a:defRPr sz="2400" b="0" i="0">
                <a:solidFill>
                  <a:srgbClr val="FFFFFF"/>
                </a:solidFill>
                <a:latin typeface="Century Gothic"/>
                <a:cs typeface="Century Gothic"/>
              </a:defRPr>
            </a:lvl1pPr>
            <a:lvl2pPr marL="742950" indent="-285750">
              <a:buClr>
                <a:srgbClr val="149DEB"/>
              </a:buClr>
              <a:buFont typeface="Arial"/>
              <a:buChar char="•"/>
              <a:defRPr sz="2000" b="0" i="0">
                <a:solidFill>
                  <a:srgbClr val="FFFFFF"/>
                </a:solidFill>
                <a:latin typeface="Century Gothic"/>
                <a:cs typeface="Century Gothic"/>
              </a:defRPr>
            </a:lvl2pPr>
            <a:lvl3pPr marL="1143000" indent="-228600">
              <a:buClr>
                <a:srgbClr val="149DEB"/>
              </a:buClr>
              <a:buFont typeface="Lucida Grande"/>
              <a:buChar char="–"/>
              <a:defRPr sz="1800" b="0" i="0">
                <a:solidFill>
                  <a:srgbClr val="FFFFFF"/>
                </a:solidFill>
                <a:latin typeface="Century Gothic"/>
                <a:cs typeface="Century Gothic"/>
              </a:defRPr>
            </a:lvl3pPr>
            <a:lvl4pPr marL="1600200" indent="-228600">
              <a:buClr>
                <a:srgbClr val="149DEB"/>
              </a:buClr>
              <a:buFont typeface="Arial"/>
              <a:buChar char="•"/>
              <a:defRPr sz="1600" b="0" i="0">
                <a:solidFill>
                  <a:srgbClr val="FFFFFF"/>
                </a:solidFill>
                <a:latin typeface="Century Gothic"/>
                <a:cs typeface="Century Gothic"/>
              </a:defRPr>
            </a:lvl4pPr>
            <a:lvl5pPr marL="2057400" indent="-228600">
              <a:buClr>
                <a:srgbClr val="149DEB"/>
              </a:buClr>
              <a:buFont typeface="Lucida Grande"/>
              <a:buChar char="»"/>
              <a:defRPr sz="1600" b="0" i="0">
                <a:solidFill>
                  <a:srgbClr val="FFFFFF"/>
                </a:solidFill>
                <a:latin typeface="Century Gothic"/>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9" name="TextBox 8"/>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10736282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0560" y="416560"/>
            <a:ext cx="8016240" cy="1001078"/>
          </a:xfrm>
          <a:prstGeom prst="rect">
            <a:avLst/>
          </a:prstGeom>
        </p:spPr>
        <p:txBody>
          <a:bodyPr/>
          <a:lstStyle>
            <a:lvl1pPr>
              <a:defRPr lang="en-US" sz="4000" kern="1200" dirty="0" smtClean="0">
                <a:solidFill>
                  <a:srgbClr val="0D0D0D"/>
                </a:solidFill>
                <a:latin typeface="Century Gothic"/>
                <a:ea typeface="+mj-ea"/>
                <a:cs typeface="Century Gothic"/>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a:prstGeom prst="rect">
            <a:avLst/>
          </a:prstGeom>
        </p:spPr>
        <p:txBody>
          <a:bodyPr/>
          <a:lstStyle>
            <a:lvl1pPr marL="342900" indent="-342900">
              <a:buClr>
                <a:srgbClr val="149DEB"/>
              </a:buClr>
              <a:buFont typeface="Lucida Grande"/>
              <a:buChar char="»"/>
              <a:defRPr lang="en-US" sz="2400" b="0" i="0" kern="1200" dirty="0" smtClean="0">
                <a:solidFill>
                  <a:schemeClr val="bg2">
                    <a:lumMod val="25000"/>
                  </a:schemeClr>
                </a:solidFill>
                <a:latin typeface="Century Gothic"/>
                <a:ea typeface="+mn-ea"/>
                <a:cs typeface="Century Gothic"/>
              </a:defRPr>
            </a:lvl1pPr>
            <a:lvl2pPr marL="742950" indent="-285750">
              <a:buClr>
                <a:srgbClr val="149DEB"/>
              </a:buClr>
              <a:defRPr lang="en-US" sz="2000" b="0" i="0" kern="1200" dirty="0" smtClean="0">
                <a:solidFill>
                  <a:schemeClr val="bg2">
                    <a:lumMod val="25000"/>
                  </a:schemeClr>
                </a:solidFill>
                <a:latin typeface="Century Gothic"/>
                <a:ea typeface="+mn-ea"/>
                <a:cs typeface="Century Gothic"/>
              </a:defRPr>
            </a:lvl2pPr>
            <a:lvl3pPr marL="1143000" indent="-228600">
              <a:buClr>
                <a:srgbClr val="149DEB"/>
              </a:buClr>
              <a:defRPr lang="en-US" sz="1800" b="0" i="0" kern="1200" dirty="0" smtClean="0">
                <a:solidFill>
                  <a:schemeClr val="bg2">
                    <a:lumMod val="25000"/>
                  </a:schemeClr>
                </a:solidFill>
                <a:latin typeface="Century Gothic"/>
                <a:ea typeface="+mn-ea"/>
                <a:cs typeface="Century Gothic"/>
              </a:defRPr>
            </a:lvl3pPr>
            <a:lvl4pPr marL="1600200" indent="-228600">
              <a:buClr>
                <a:srgbClr val="149DEB"/>
              </a:buClr>
              <a:defRPr lang="en-US" sz="1600" b="0" i="0" kern="1200" dirty="0">
                <a:solidFill>
                  <a:schemeClr val="bg2">
                    <a:lumMod val="25000"/>
                  </a:schemeClr>
                </a:solidFill>
                <a:latin typeface="Century Gothic"/>
                <a:ea typeface="+mn-ea"/>
                <a:cs typeface="Century Gothic"/>
              </a:defRPr>
            </a:lvl4pPr>
            <a:lvl5pPr marL="2114550" indent="-285750">
              <a:buClr>
                <a:srgbClr val="149DEB"/>
              </a:buClr>
              <a:defRPr lang="en-US" sz="1600" b="0" i="0" kern="1200" dirty="0">
                <a:solidFill>
                  <a:schemeClr val="bg2">
                    <a:lumMod val="25000"/>
                  </a:schemeClr>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a:prstGeom prst="rect">
            <a:avLst/>
          </a:prstGeom>
        </p:spPr>
        <p:txBody>
          <a:bodyPr/>
          <a:lstStyle>
            <a:lvl1pPr marL="342900" indent="-342900" algn="l" defTabSz="457200" rtl="0" eaLnBrk="1" latinLnBrk="0" hangingPunct="1">
              <a:spcBef>
                <a:spcPct val="20000"/>
              </a:spcBef>
              <a:buClr>
                <a:srgbClr val="149DEB"/>
              </a:buClr>
              <a:buSzPct val="110000"/>
              <a:buFont typeface="Lucida Grande"/>
              <a:buChar char="»"/>
              <a:defRPr lang="en-US" sz="2400" b="0" i="0" kern="1200" dirty="0" smtClean="0">
                <a:solidFill>
                  <a:srgbClr val="36313A"/>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lang="en-US" sz="2000" b="0" i="0" kern="1200" dirty="0" smtClean="0">
                <a:solidFill>
                  <a:srgbClr val="36313A"/>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lang="en-US" sz="1800" b="0" i="0" kern="1200" dirty="0" smtClean="0">
                <a:solidFill>
                  <a:srgbClr val="36313A"/>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lang="en-US" sz="1600" b="0" i="0" kern="1200" dirty="0" smtClean="0">
                <a:solidFill>
                  <a:srgbClr val="36313A"/>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lang="en-US" sz="1600" b="0" i="0" kern="1200" dirty="0">
                <a:solidFill>
                  <a:srgbClr val="36313A"/>
                </a:solidFill>
                <a:latin typeface="Century Gothic"/>
                <a:ea typeface="+mn-ea"/>
                <a:cs typeface="Century Gothic"/>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Slide Number Placeholder 3"/>
          <p:cNvSpPr txBox="1">
            <a:spLocks/>
          </p:cNvSpPr>
          <p:nvPr userDrawn="1"/>
        </p:nvSpPr>
        <p:spPr>
          <a:xfrm>
            <a:off x="4379806" y="6396293"/>
            <a:ext cx="422488"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fld id="{5CBD3DDC-90DF-4246-B8CE-0AC344F4C45D}" type="slidenum">
              <a:rPr lang="en-US" b="1" smtClean="0">
                <a:solidFill>
                  <a:srgbClr val="8F96AA"/>
                </a:solidFill>
                <a:latin typeface="Franklin Gothic Book"/>
              </a:rPr>
              <a:pPr algn="ctr"/>
              <a:t>‹#›</a:t>
            </a:fld>
            <a:endParaRPr lang="en-US" b="1" dirty="0">
              <a:solidFill>
                <a:srgbClr val="8F96AA"/>
              </a:solidFill>
              <a:latin typeface="Franklin Gothic Book"/>
            </a:endParaRPr>
          </a:p>
        </p:txBody>
      </p:sp>
      <p:sp>
        <p:nvSpPr>
          <p:cNvPr id="8" name="TextBox 7"/>
          <p:cNvSpPr txBox="1"/>
          <p:nvPr userDrawn="1"/>
        </p:nvSpPr>
        <p:spPr>
          <a:xfrm>
            <a:off x="7409794" y="6490138"/>
            <a:ext cx="1512614" cy="246221"/>
          </a:xfrm>
          <a:prstGeom prst="rect">
            <a:avLst/>
          </a:prstGeom>
          <a:noFill/>
        </p:spPr>
        <p:txBody>
          <a:bodyPr wrap="square" rtlCol="0">
            <a:spAutoFit/>
          </a:bodyPr>
          <a:lstStyle/>
          <a:p>
            <a:pPr algn="r"/>
            <a:r>
              <a:rPr lang="en-US" sz="1000" dirty="0" smtClean="0">
                <a:solidFill>
                  <a:srgbClr val="F2F2F2"/>
                </a:solidFill>
                <a:latin typeface="Century Gothic"/>
                <a:cs typeface="Century Gothic"/>
              </a:rPr>
              <a:t>#ISC2Congress</a:t>
            </a:r>
            <a:endParaRPr lang="en-US" sz="1000" dirty="0">
              <a:solidFill>
                <a:srgbClr val="F2F2F2"/>
              </a:solidFill>
              <a:latin typeface="Century Gothic"/>
              <a:cs typeface="Century Gothic"/>
            </a:endParaRPr>
          </a:p>
        </p:txBody>
      </p:sp>
    </p:spTree>
    <p:extLst>
      <p:ext uri="{BB962C8B-B14F-4D97-AF65-F5344CB8AC3E}">
        <p14:creationId xmlns:p14="http://schemas.microsoft.com/office/powerpoint/2010/main" val="36676136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11/20/2014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1013642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5E6D54E-5FC3-B64B-BCD2-3F2194818B84}" type="datetimeFigureOut">
              <a:rPr lang="en-US" smtClean="0"/>
              <a:t>11/20/2014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B53DC62-1CC3-6B45-A881-E4F3E94DF6F9}" type="slidenum">
              <a:rPr lang="en-US" smtClean="0"/>
              <a:t>‹#›</a:t>
            </a:fld>
            <a:endParaRPr lang="en-US"/>
          </a:p>
        </p:txBody>
      </p:sp>
    </p:spTree>
    <p:extLst>
      <p:ext uri="{BB962C8B-B14F-4D97-AF65-F5344CB8AC3E}">
        <p14:creationId xmlns:p14="http://schemas.microsoft.com/office/powerpoint/2010/main" val="21152972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4904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2" r:id="rId5"/>
    <p:sldLayoutId id="2147483665" r:id="rId6"/>
    <p:sldLayoutId id="2147483666" r:id="rId7"/>
    <p:sldLayoutId id="2147483669" r:id="rId8"/>
    <p:sldLayoutId id="2147483670" r:id="rId9"/>
    <p:sldLayoutId id="2147483671" r:id="rId10"/>
  </p:sldLayoutIdLst>
  <p:timing>
    <p:tnLst>
      <p:par>
        <p:cTn id="1" dur="indefinite" restart="never" nodeType="tmRoot"/>
      </p:par>
    </p:tnLst>
  </p:timing>
  <p:hf hdr="0" ftr="0" dt="0"/>
  <p:txStyles>
    <p:titleStyle>
      <a:lvl1pPr algn="l" defTabSz="4572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457200" rtl="0" eaLnBrk="1" latinLnBrk="0" hangingPunct="1">
        <a:spcBef>
          <a:spcPct val="20000"/>
        </a:spcBef>
        <a:buClr>
          <a:srgbClr val="851619"/>
        </a:buClr>
        <a:buFont typeface="Arial"/>
        <a:buChar char="•"/>
        <a:defRPr sz="3200" b="1" kern="1200">
          <a:solidFill>
            <a:schemeClr val="tx1"/>
          </a:solidFill>
          <a:latin typeface="+mn-lt"/>
          <a:ea typeface="+mn-ea"/>
          <a:cs typeface="+mn-cs"/>
        </a:defRPr>
      </a:lvl1pPr>
      <a:lvl2pPr marL="742950" indent="-285750" algn="l" defTabSz="457200" rtl="0" eaLnBrk="1" latinLnBrk="0" hangingPunct="1">
        <a:spcBef>
          <a:spcPct val="20000"/>
        </a:spcBef>
        <a:buClr>
          <a:srgbClr val="851619"/>
        </a:buClr>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Clr>
          <a:srgbClr val="851619"/>
        </a:buClr>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Clr>
          <a:srgbClr val="851619"/>
        </a:buClr>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Layout" Target="../slideLayouts/slideLayout5.xml"/><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0.wmf"/><Relationship Id="rId13" Type="http://schemas.microsoft.com/office/2007/relationships/hdphoto" Target="../media/hdphoto2.wdp"/><Relationship Id="rId3" Type="http://schemas.openxmlformats.org/officeDocument/2006/relationships/image" Target="../media/image15.wmf"/><Relationship Id="rId7" Type="http://schemas.openxmlformats.org/officeDocument/2006/relationships/image" Target="../media/image19.jpeg"/><Relationship Id="rId12"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8.jpeg"/><Relationship Id="rId11" Type="http://schemas.microsoft.com/office/2007/relationships/hdphoto" Target="../media/hdphoto1.wdp"/><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jpe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79699" y="1980810"/>
            <a:ext cx="8573845" cy="609601"/>
          </a:xfrm>
        </p:spPr>
        <p:txBody>
          <a:bodyPr/>
          <a:lstStyle/>
          <a:p>
            <a:r>
              <a:rPr lang="en-US" sz="2400" b="1" dirty="0" smtClean="0"/>
              <a:t>Advances in Threat and Risk </a:t>
            </a:r>
            <a:r>
              <a:rPr lang="en-US" sz="2400" b="1" smtClean="0"/>
              <a:t>Information Sharing</a:t>
            </a:r>
            <a:endParaRPr lang="en-US" sz="2400" dirty="0"/>
          </a:p>
        </p:txBody>
      </p:sp>
      <p:sp>
        <p:nvSpPr>
          <p:cNvPr id="5" name="Text Placeholder 4"/>
          <p:cNvSpPr>
            <a:spLocks noGrp="1"/>
          </p:cNvSpPr>
          <p:nvPr>
            <p:ph type="body" idx="10"/>
          </p:nvPr>
        </p:nvSpPr>
        <p:spPr/>
        <p:txBody>
          <a:bodyPr/>
          <a:lstStyle/>
          <a:p>
            <a:r>
              <a:rPr lang="en-US" dirty="0" smtClean="0"/>
              <a:t>Creating standards and a community of interest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829050"/>
            <a:ext cx="2743200" cy="1638300"/>
          </a:xfrm>
          <a:prstGeom prst="rect">
            <a:avLst/>
          </a:prstGeom>
        </p:spPr>
      </p:pic>
    </p:spTree>
    <p:extLst>
      <p:ext uri="{BB962C8B-B14F-4D97-AF65-F5344CB8AC3E}">
        <p14:creationId xmlns:p14="http://schemas.microsoft.com/office/powerpoint/2010/main" val="2616257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550545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514729"/>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5" name="Rounded Rectangle 4"/>
          <p:cNvSpPr/>
          <p:nvPr/>
        </p:nvSpPr>
        <p:spPr>
          <a:xfrm>
            <a:off x="68580" y="2583180"/>
            <a:ext cx="8949690" cy="2674620"/>
          </a:xfrm>
          <a:prstGeom prst="roundRect">
            <a:avLst/>
          </a:prstGeom>
          <a:gradFill>
            <a:gsLst>
              <a:gs pos="0">
                <a:schemeClr val="accent1">
                  <a:tint val="100000"/>
                  <a:shade val="100000"/>
                  <a:satMod val="130000"/>
                  <a:alpha val="64000"/>
                </a:schemeClr>
              </a:gs>
              <a:gs pos="100000">
                <a:schemeClr val="accent1">
                  <a:tint val="50000"/>
                  <a:shade val="100000"/>
                  <a:satMod val="350000"/>
                </a:schemeClr>
              </a:gs>
            </a:gsLst>
          </a:gradFill>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b" anchorCtr="0"/>
          <a:lstStyle/>
          <a:p>
            <a:pPr algn="ctr"/>
            <a:r>
              <a:rPr lang="en-US" dirty="0" smtClean="0"/>
              <a:t>Integrating Framework for Threats and Risks</a:t>
            </a:r>
            <a:endParaRPr lang="en-US" dirty="0"/>
          </a:p>
        </p:txBody>
      </p:sp>
      <p:sp>
        <p:nvSpPr>
          <p:cNvPr id="4" name="Title 3"/>
          <p:cNvSpPr>
            <a:spLocks noGrp="1"/>
          </p:cNvSpPr>
          <p:nvPr>
            <p:ph type="title"/>
          </p:nvPr>
        </p:nvSpPr>
        <p:spPr>
          <a:xfrm>
            <a:off x="464848" y="218557"/>
            <a:ext cx="8016240" cy="951569"/>
          </a:xfrm>
        </p:spPr>
        <p:txBody>
          <a:bodyPr>
            <a:normAutofit fontScale="90000"/>
          </a:bodyPr>
          <a:lstStyle/>
          <a:p>
            <a:r>
              <a:rPr lang="en-US" dirty="0" smtClean="0"/>
              <a:t>What we need is an integrating framework</a:t>
            </a:r>
            <a:endParaRPr lang="en-US"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7" name="TextBox 6"/>
          <p:cNvSpPr txBox="1"/>
          <p:nvPr/>
        </p:nvSpPr>
        <p:spPr>
          <a:xfrm>
            <a:off x="727248" y="5435420"/>
            <a:ext cx="8250977" cy="369332"/>
          </a:xfrm>
          <a:prstGeom prst="rect">
            <a:avLst/>
          </a:prstGeom>
          <a:noFill/>
        </p:spPr>
        <p:txBody>
          <a:bodyPr wrap="none" rtlCol="0">
            <a:spAutoFit/>
          </a:bodyPr>
          <a:lstStyle/>
          <a:p>
            <a:r>
              <a:rPr lang="en-US" dirty="0" smtClean="0">
                <a:solidFill>
                  <a:srgbClr val="FF0000"/>
                </a:solidFill>
              </a:rPr>
              <a:t>An integrating framework that helps us deal with all aspects of a risk or incident</a:t>
            </a:r>
            <a:endParaRPr lang="en-US" dirty="0">
              <a:solidFill>
                <a:srgbClr val="FF0000"/>
              </a:solidFill>
            </a:endParaRPr>
          </a:p>
        </p:txBody>
      </p:sp>
      <p:sp>
        <p:nvSpPr>
          <p:cNvPr id="3" name="TextBox 2"/>
          <p:cNvSpPr txBox="1"/>
          <p:nvPr/>
        </p:nvSpPr>
        <p:spPr>
          <a:xfrm>
            <a:off x="891327" y="5804752"/>
            <a:ext cx="7840673" cy="369332"/>
          </a:xfrm>
          <a:prstGeom prst="rect">
            <a:avLst/>
          </a:prstGeom>
          <a:noFill/>
        </p:spPr>
        <p:txBody>
          <a:bodyPr wrap="none" rtlCol="0">
            <a:spAutoFit/>
          </a:bodyPr>
          <a:lstStyle/>
          <a:p>
            <a:r>
              <a:rPr lang="en-US" dirty="0" smtClean="0">
                <a:solidFill>
                  <a:srgbClr val="FF0000"/>
                </a:solidFill>
              </a:rPr>
              <a:t>A federation of risk and threat information sharing and analytics capabilities</a:t>
            </a:r>
            <a:endParaRPr lang="en-US" dirty="0">
              <a:solidFill>
                <a:srgbClr val="FF0000"/>
              </a:solidFill>
            </a:endParaRPr>
          </a:p>
        </p:txBody>
      </p:sp>
    </p:spTree>
    <p:extLst>
      <p:ext uri="{BB962C8B-B14F-4D97-AF65-F5344CB8AC3E}">
        <p14:creationId xmlns:p14="http://schemas.microsoft.com/office/powerpoint/2010/main" val="119347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loud Callout 7"/>
          <p:cNvSpPr/>
          <p:nvPr/>
        </p:nvSpPr>
        <p:spPr>
          <a:xfrm>
            <a:off x="1473541" y="1527037"/>
            <a:ext cx="6607527" cy="4525487"/>
          </a:xfrm>
          <a:prstGeom prst="cloudCallout">
            <a:avLst>
              <a:gd name="adj1" fmla="val 3942"/>
              <a:gd name="adj2" fmla="val -3238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Threat &amp; Risk Information</a:t>
            </a:r>
          </a:p>
          <a:p>
            <a:pPr algn="ctr"/>
            <a:r>
              <a:rPr lang="en-US" dirty="0" smtClean="0"/>
              <a:t>Sharing Community</a:t>
            </a:r>
            <a:endParaRPr lang="en-US" dirty="0"/>
          </a:p>
        </p:txBody>
      </p:sp>
      <p:sp>
        <p:nvSpPr>
          <p:cNvPr id="2" name="Title 1"/>
          <p:cNvSpPr>
            <a:spLocks noGrp="1"/>
          </p:cNvSpPr>
          <p:nvPr>
            <p:ph type="title"/>
          </p:nvPr>
        </p:nvSpPr>
        <p:spPr/>
        <p:txBody>
          <a:bodyPr/>
          <a:lstStyle/>
          <a:p>
            <a:r>
              <a:rPr lang="en-US" dirty="0" smtClean="0"/>
              <a:t>It takes a community</a:t>
            </a:r>
            <a:endParaRPr lang="en-US" dirty="0"/>
          </a:p>
        </p:txBody>
      </p:sp>
      <p:pic>
        <p:nvPicPr>
          <p:cNvPr id="1026" name="Picture 2" descr="C:\Users\Cory\AppData\Local\Microsoft\Windows\Temporary Internet Files\Content.IE5\B0O4UG11\MC900384060[1].w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7176" y="3789781"/>
            <a:ext cx="1825625" cy="1644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ry\AppData\Local\Microsoft\Windows\Temporary Internet Files\Content.IE5\WDSA5HEU\MC90044212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518" y="1175684"/>
            <a:ext cx="2032941" cy="201920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Cory\AppData\Local\Microsoft\Windows\Temporary Internet Files\Content.IE5\0LFYD9HJ\MC900370956[1].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3991" y="4347369"/>
            <a:ext cx="1506538" cy="182403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Cory\AppData\Local\Microsoft\Windows\Temporary Internet Files\Content.IE5\WDSA5HEU\MC900383510[1].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8407" y="1123251"/>
            <a:ext cx="1819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Cory\AppData\Local\Microsoft\Windows\Temporary Internet Files\Content.IE5\0LFYD9HJ\MC900056226[1].w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0097" y="1894776"/>
            <a:ext cx="1839912" cy="18335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04892" y="3747254"/>
            <a:ext cx="800219" cy="369332"/>
          </a:xfrm>
          <a:prstGeom prst="rect">
            <a:avLst/>
          </a:prstGeom>
          <a:noFill/>
        </p:spPr>
        <p:txBody>
          <a:bodyPr wrap="none" rtlCol="0">
            <a:spAutoFit/>
          </a:bodyPr>
          <a:lstStyle/>
          <a:p>
            <a:pPr algn="ctr"/>
            <a:r>
              <a:rPr lang="en-US" dirty="0" smtClean="0"/>
              <a:t>Policy</a:t>
            </a:r>
            <a:endParaRPr lang="en-US" dirty="0"/>
          </a:p>
        </p:txBody>
      </p:sp>
      <p:sp>
        <p:nvSpPr>
          <p:cNvPr id="15" name="TextBox 14"/>
          <p:cNvSpPr txBox="1"/>
          <p:nvPr/>
        </p:nvSpPr>
        <p:spPr>
          <a:xfrm>
            <a:off x="3560390" y="6092826"/>
            <a:ext cx="2326342" cy="646331"/>
          </a:xfrm>
          <a:prstGeom prst="rect">
            <a:avLst/>
          </a:prstGeom>
          <a:noFill/>
        </p:spPr>
        <p:txBody>
          <a:bodyPr wrap="none" rtlCol="0">
            <a:spAutoFit/>
          </a:bodyPr>
          <a:lstStyle/>
          <a:p>
            <a:pPr algn="ctr"/>
            <a:r>
              <a:rPr lang="en-US" dirty="0" smtClean="0"/>
              <a:t>Information Analysts </a:t>
            </a:r>
          </a:p>
          <a:p>
            <a:pPr algn="ctr"/>
            <a:r>
              <a:rPr lang="en-US" dirty="0" smtClean="0"/>
              <a:t>&amp; Consumers</a:t>
            </a:r>
            <a:endParaRPr lang="en-US" dirty="0"/>
          </a:p>
        </p:txBody>
      </p:sp>
      <p:sp>
        <p:nvSpPr>
          <p:cNvPr id="16" name="TextBox 15"/>
          <p:cNvSpPr txBox="1"/>
          <p:nvPr/>
        </p:nvSpPr>
        <p:spPr>
          <a:xfrm>
            <a:off x="6525227" y="5434431"/>
            <a:ext cx="1069525" cy="646331"/>
          </a:xfrm>
          <a:prstGeom prst="rect">
            <a:avLst/>
          </a:prstGeom>
          <a:noFill/>
        </p:spPr>
        <p:txBody>
          <a:bodyPr wrap="none" rtlCol="0">
            <a:spAutoFit/>
          </a:bodyPr>
          <a:lstStyle/>
          <a:p>
            <a:pPr algn="ctr"/>
            <a:r>
              <a:rPr lang="en-US" dirty="0" smtClean="0"/>
              <a:t>Tools &amp;</a:t>
            </a:r>
          </a:p>
          <a:p>
            <a:pPr algn="ctr"/>
            <a:r>
              <a:rPr lang="en-US" dirty="0" smtClean="0"/>
              <a:t>Services</a:t>
            </a:r>
            <a:endParaRPr lang="en-US" dirty="0"/>
          </a:p>
        </p:txBody>
      </p:sp>
      <p:sp>
        <p:nvSpPr>
          <p:cNvPr id="17" name="TextBox 16"/>
          <p:cNvSpPr txBox="1"/>
          <p:nvPr/>
        </p:nvSpPr>
        <p:spPr>
          <a:xfrm>
            <a:off x="6484739" y="3010224"/>
            <a:ext cx="1402948" cy="646331"/>
          </a:xfrm>
          <a:prstGeom prst="rect">
            <a:avLst/>
          </a:prstGeom>
          <a:noFill/>
        </p:spPr>
        <p:txBody>
          <a:bodyPr wrap="none" rtlCol="0">
            <a:spAutoFit/>
          </a:bodyPr>
          <a:lstStyle/>
          <a:p>
            <a:pPr algn="ctr"/>
            <a:r>
              <a:rPr lang="en-US" dirty="0" smtClean="0"/>
              <a:t>Information </a:t>
            </a:r>
          </a:p>
          <a:p>
            <a:pPr algn="ctr"/>
            <a:r>
              <a:rPr lang="en-US" dirty="0" smtClean="0"/>
              <a:t>Sources</a:t>
            </a:r>
            <a:endParaRPr lang="en-US" dirty="0"/>
          </a:p>
        </p:txBody>
      </p:sp>
      <p:sp>
        <p:nvSpPr>
          <p:cNvPr id="18" name="TextBox 17"/>
          <p:cNvSpPr txBox="1"/>
          <p:nvPr/>
        </p:nvSpPr>
        <p:spPr>
          <a:xfrm>
            <a:off x="4015044" y="2666301"/>
            <a:ext cx="1326004" cy="369332"/>
          </a:xfrm>
          <a:prstGeom prst="rect">
            <a:avLst/>
          </a:prstGeom>
          <a:noFill/>
        </p:spPr>
        <p:txBody>
          <a:bodyPr wrap="none" rtlCol="0">
            <a:spAutoFit/>
          </a:bodyPr>
          <a:lstStyle/>
          <a:p>
            <a:pPr algn="ctr"/>
            <a:r>
              <a:rPr lang="en-US" dirty="0" smtClean="0"/>
              <a:t>Leadership</a:t>
            </a:r>
            <a:endParaRPr lang="en-US" dirty="0"/>
          </a:p>
        </p:txBody>
      </p:sp>
      <p:sp>
        <p:nvSpPr>
          <p:cNvPr id="19" name="TextBox 18"/>
          <p:cNvSpPr txBox="1"/>
          <p:nvPr/>
        </p:nvSpPr>
        <p:spPr>
          <a:xfrm>
            <a:off x="1291807" y="5421586"/>
            <a:ext cx="1236237" cy="369332"/>
          </a:xfrm>
          <a:prstGeom prst="rect">
            <a:avLst/>
          </a:prstGeom>
          <a:noFill/>
        </p:spPr>
        <p:txBody>
          <a:bodyPr wrap="none" rtlCol="0">
            <a:spAutoFit/>
          </a:bodyPr>
          <a:lstStyle/>
          <a:p>
            <a:pPr algn="ctr"/>
            <a:r>
              <a:rPr lang="en-US" dirty="0" smtClean="0"/>
              <a:t>Standards</a:t>
            </a:r>
            <a:endParaRPr lang="en-US" dirty="0"/>
          </a:p>
        </p:txBody>
      </p:sp>
      <p:sp>
        <p:nvSpPr>
          <p:cNvPr id="7" name="Vertical Scroll 6"/>
          <p:cNvSpPr/>
          <p:nvPr/>
        </p:nvSpPr>
        <p:spPr>
          <a:xfrm>
            <a:off x="1291807" y="4612106"/>
            <a:ext cx="1226388" cy="786397"/>
          </a:xfrm>
          <a:prstGeom prst="verticalScroll">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48791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0616" y="148309"/>
            <a:ext cx="2502662" cy="832998"/>
          </a:xfrm>
          <a:prstGeom prst="rect">
            <a:avLst/>
          </a:prstGeom>
        </p:spPr>
      </p:pic>
      <p:sp>
        <p:nvSpPr>
          <p:cNvPr id="12" name="Title 2"/>
          <p:cNvSpPr txBox="1">
            <a:spLocks/>
          </p:cNvSpPr>
          <p:nvPr/>
        </p:nvSpPr>
        <p:spPr bwMode="auto">
          <a:xfrm>
            <a:off x="518829" y="2326887"/>
            <a:ext cx="5787975" cy="2872581"/>
          </a:xfrm>
          <a:prstGeom prst="rect">
            <a:avLst/>
          </a:prstGeom>
          <a:noFill/>
          <a:ln>
            <a:noFill/>
          </a:ln>
          <a:effectLst/>
          <a:extLst/>
        </p:spPr>
        <p:txBody>
          <a:bodyPr wrap="square" lIns="0" tIns="0" rIns="0" bIns="0">
            <a:spAutoFit/>
          </a:bodyPr>
          <a:lstStyle>
            <a:defPPr>
              <a:defRPr lang="en-US"/>
            </a:defPPr>
            <a:lvl1pPr marL="0" marR="0" lvl="0" defTabSz="914400" eaLnBrk="1" latinLnBrk="0" hangingPunct="1">
              <a:spcBef>
                <a:spcPts val="0"/>
              </a:spcBef>
              <a:spcAft>
                <a:spcPts val="0"/>
              </a:spcAft>
              <a:buClrTx/>
              <a:buSzTx/>
              <a:buFontTx/>
              <a:buNone/>
              <a:tabLst/>
              <a:defRPr kumimoji="0" sz="2000" u="none" strike="noStrike" cap="none" spc="0" normalizeH="0" baseline="0">
                <a:ln>
                  <a:noFill/>
                </a:ln>
                <a:solidFill>
                  <a:schemeClr val="tx2"/>
                </a:solidFill>
                <a:effectLst/>
                <a:uLnTx/>
                <a:uFillTx/>
                <a:latin typeface="+mn-lt"/>
                <a:ea typeface="+mj-ea"/>
                <a:cs typeface="+mj-cs"/>
              </a:defRPr>
            </a:lvl1pPr>
          </a:lstStyle>
          <a:p>
            <a:pPr>
              <a:spcAft>
                <a:spcPts val="1600"/>
              </a:spcAft>
              <a:defRPr/>
            </a:pPr>
            <a:r>
              <a:rPr lang="en-US" dirty="0" smtClean="0">
                <a:solidFill>
                  <a:schemeClr val="tx1">
                    <a:lumMod val="75000"/>
                    <a:lumOff val="25000"/>
                  </a:schemeClr>
                </a:solidFill>
              </a:rPr>
              <a:t>Advance </a:t>
            </a:r>
            <a:r>
              <a:rPr lang="en-US" dirty="0">
                <a:solidFill>
                  <a:schemeClr val="tx1">
                    <a:lumMod val="75000"/>
                    <a:lumOff val="25000"/>
                  </a:schemeClr>
                </a:solidFill>
              </a:rPr>
              <a:t>responsible information </a:t>
            </a:r>
            <a:r>
              <a:rPr lang="en-US" dirty="0" smtClean="0">
                <a:solidFill>
                  <a:schemeClr val="tx1">
                    <a:lumMod val="75000"/>
                    <a:lumOff val="25000"/>
                  </a:schemeClr>
                </a:solidFill>
              </a:rPr>
              <a:t>sharing to </a:t>
            </a:r>
            <a:r>
              <a:rPr lang="en-US" dirty="0">
                <a:solidFill>
                  <a:schemeClr val="tx1">
                    <a:lumMod val="75000"/>
                    <a:lumOff val="25000"/>
                  </a:schemeClr>
                </a:solidFill>
              </a:rPr>
              <a:t>further </a:t>
            </a:r>
            <a:r>
              <a:rPr lang="en-US" dirty="0" smtClean="0">
                <a:solidFill>
                  <a:schemeClr val="tx1">
                    <a:lumMod val="75000"/>
                    <a:lumOff val="25000"/>
                  </a:schemeClr>
                </a:solidFill>
              </a:rPr>
              <a:t>counterterrorism, homeland security, and cybersecurity </a:t>
            </a:r>
            <a:r>
              <a:rPr lang="en-US" dirty="0">
                <a:solidFill>
                  <a:schemeClr val="tx1">
                    <a:lumMod val="75000"/>
                    <a:lumOff val="25000"/>
                  </a:schemeClr>
                </a:solidFill>
              </a:rPr>
              <a:t>missions</a:t>
            </a:r>
          </a:p>
          <a:p>
            <a:pPr>
              <a:spcAft>
                <a:spcPts val="1600"/>
              </a:spcAft>
              <a:defRPr/>
            </a:pPr>
            <a:r>
              <a:rPr lang="en-US" dirty="0" smtClean="0">
                <a:solidFill>
                  <a:schemeClr val="tx1">
                    <a:lumMod val="75000"/>
                    <a:lumOff val="25000"/>
                  </a:schemeClr>
                </a:solidFill>
              </a:rPr>
              <a:t>Improve </a:t>
            </a:r>
            <a:r>
              <a:rPr lang="en-US" dirty="0">
                <a:solidFill>
                  <a:schemeClr val="tx1">
                    <a:lumMod val="75000"/>
                    <a:lumOff val="25000"/>
                  </a:schemeClr>
                </a:solidFill>
              </a:rPr>
              <a:t>nationwide decision making </a:t>
            </a:r>
            <a:r>
              <a:rPr lang="en-US" dirty="0" smtClean="0">
                <a:solidFill>
                  <a:schemeClr val="tx1">
                    <a:lumMod val="75000"/>
                    <a:lumOff val="25000"/>
                  </a:schemeClr>
                </a:solidFill>
              </a:rPr>
              <a:t>through information sharing</a:t>
            </a:r>
            <a:endParaRPr lang="en-US" dirty="0">
              <a:solidFill>
                <a:schemeClr val="tx1">
                  <a:lumMod val="75000"/>
                  <a:lumOff val="25000"/>
                </a:schemeClr>
              </a:solidFill>
            </a:endParaRPr>
          </a:p>
          <a:p>
            <a:pPr>
              <a:spcAft>
                <a:spcPts val="1600"/>
              </a:spcAft>
              <a:defRPr/>
            </a:pPr>
            <a:r>
              <a:rPr lang="en-US" dirty="0" smtClean="0">
                <a:solidFill>
                  <a:schemeClr val="tx1">
                    <a:lumMod val="75000"/>
                    <a:lumOff val="25000"/>
                  </a:schemeClr>
                </a:solidFill>
              </a:rPr>
              <a:t>Promote </a:t>
            </a:r>
            <a:r>
              <a:rPr lang="en-US" dirty="0">
                <a:solidFill>
                  <a:schemeClr val="tx1">
                    <a:lumMod val="75000"/>
                    <a:lumOff val="25000"/>
                  </a:schemeClr>
                </a:solidFill>
              </a:rPr>
              <a:t>partnerships across federal, state, local, and tribal governments, the private sector, and internationally</a:t>
            </a:r>
          </a:p>
        </p:txBody>
      </p:sp>
      <p:sp>
        <p:nvSpPr>
          <p:cNvPr id="10" name="Title 1"/>
          <p:cNvSpPr txBox="1">
            <a:spLocks/>
          </p:cNvSpPr>
          <p:nvPr/>
        </p:nvSpPr>
        <p:spPr>
          <a:xfrm>
            <a:off x="144971" y="192915"/>
            <a:ext cx="8441473" cy="1143000"/>
          </a:xfrm>
          <a:prstGeom prst="rect">
            <a:avLst/>
          </a:prstGeom>
        </p:spPr>
        <p:txBody>
          <a:bodyPr/>
          <a:lstStyle>
            <a:lvl1pPr algn="l" defTabSz="457200" rtl="0" eaLnBrk="1" latinLnBrk="0" hangingPunct="1">
              <a:spcBef>
                <a:spcPct val="0"/>
              </a:spcBef>
              <a:buNone/>
              <a:defRPr sz="4400" kern="1200">
                <a:solidFill>
                  <a:schemeClr val="tx2"/>
                </a:solidFill>
                <a:latin typeface="+mj-lt"/>
                <a:ea typeface="+mj-ea"/>
                <a:cs typeface="+mj-cs"/>
              </a:defRPr>
            </a:lvl1pPr>
          </a:lstStyle>
          <a:p>
            <a:r>
              <a:rPr lang="en-US" sz="4000" dirty="0" smtClean="0">
                <a:solidFill>
                  <a:schemeClr val="tx1"/>
                </a:solidFill>
                <a:latin typeface="Century Gothic" panose="020B0502020202020204" pitchFamily="34" charset="0"/>
              </a:rPr>
              <a:t>Program Manager for the Information Sharing Environment</a:t>
            </a:r>
            <a:endParaRPr lang="en-US" sz="4000" dirty="0">
              <a:solidFill>
                <a:schemeClr val="tx1"/>
              </a:solidFill>
              <a:latin typeface="Century Gothic" panose="020B0502020202020204" pitchFamily="34" charset="0"/>
            </a:endParaRPr>
          </a:p>
        </p:txBody>
      </p:sp>
      <p:sp>
        <p:nvSpPr>
          <p:cNvPr id="14" name="TextBox 13"/>
          <p:cNvSpPr txBox="1"/>
          <p:nvPr/>
        </p:nvSpPr>
        <p:spPr>
          <a:xfrm>
            <a:off x="550972" y="5416371"/>
            <a:ext cx="3414713" cy="369332"/>
          </a:xfrm>
          <a:prstGeom prst="rect">
            <a:avLst/>
          </a:prstGeom>
          <a:noFill/>
        </p:spPr>
        <p:txBody>
          <a:bodyPr lIns="0" tIns="0" rIns="0" bIns="0">
            <a:spAutoFit/>
          </a:bodyPr>
          <a:lstStyle>
            <a:defPPr>
              <a:defRPr lang="en-US"/>
            </a:defPPr>
            <a:lvl1pPr>
              <a:defRPr sz="4400" b="1" cap="small" spc="400">
                <a:solidFill>
                  <a:schemeClr val="tx2">
                    <a:lumMod val="75000"/>
                  </a:schemeClr>
                </a:solidFill>
                <a:effectLst>
                  <a:outerShdw blurRad="50800" dist="25400" dir="2700000" algn="tl">
                    <a:schemeClr val="tx1">
                      <a:lumMod val="75000"/>
                      <a:lumOff val="25000"/>
                      <a:alpha val="50000"/>
                    </a:schemeClr>
                  </a:outerShdw>
                </a:effectLst>
                <a:latin typeface="Palatino Linotype" pitchFamily="18" charset="0"/>
                <a:ea typeface="+mj-ea"/>
                <a:cs typeface="+mj-cs"/>
              </a:defRPr>
            </a:lvl1pPr>
          </a:lstStyle>
          <a:p>
            <a:pPr>
              <a:defRPr/>
            </a:pPr>
            <a:r>
              <a:rPr lang="en-US" sz="2400" dirty="0" smtClean="0">
                <a:solidFill>
                  <a:srgbClr val="002060"/>
                </a:solidFill>
              </a:rPr>
              <a:t>Visit ISE.gov</a:t>
            </a:r>
            <a:endParaRPr lang="en-US" sz="2400" dirty="0">
              <a:solidFill>
                <a:srgbClr val="002060"/>
              </a:solidFill>
            </a:endParaRPr>
          </a:p>
        </p:txBody>
      </p:sp>
      <p:sp>
        <p:nvSpPr>
          <p:cNvPr id="15" name="Rectangle 14"/>
          <p:cNvSpPr/>
          <p:nvPr/>
        </p:nvSpPr>
        <p:spPr>
          <a:xfrm>
            <a:off x="362060" y="5287129"/>
            <a:ext cx="92075" cy="50323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TextBox 15"/>
          <p:cNvSpPr txBox="1"/>
          <p:nvPr/>
        </p:nvSpPr>
        <p:spPr>
          <a:xfrm>
            <a:off x="540475" y="1895753"/>
            <a:ext cx="3414713" cy="369332"/>
          </a:xfrm>
          <a:prstGeom prst="rect">
            <a:avLst/>
          </a:prstGeom>
          <a:noFill/>
        </p:spPr>
        <p:txBody>
          <a:bodyPr lIns="0" tIns="0" rIns="0" bIns="0">
            <a:spAutoFit/>
          </a:bodyPr>
          <a:lstStyle>
            <a:defPPr>
              <a:defRPr lang="en-US"/>
            </a:defPPr>
            <a:lvl1pPr>
              <a:defRPr sz="4400" b="1" cap="small" spc="400">
                <a:solidFill>
                  <a:schemeClr val="tx2">
                    <a:lumMod val="75000"/>
                  </a:schemeClr>
                </a:solidFill>
                <a:effectLst>
                  <a:outerShdw blurRad="50800" dist="25400" dir="2700000" algn="tl">
                    <a:schemeClr val="tx1">
                      <a:lumMod val="75000"/>
                      <a:lumOff val="25000"/>
                      <a:alpha val="50000"/>
                    </a:schemeClr>
                  </a:outerShdw>
                </a:effectLst>
                <a:latin typeface="Palatino Linotype" pitchFamily="18" charset="0"/>
                <a:ea typeface="+mj-ea"/>
                <a:cs typeface="+mj-cs"/>
              </a:defRPr>
            </a:lvl1pPr>
          </a:lstStyle>
          <a:p>
            <a:pPr>
              <a:defRPr/>
            </a:pPr>
            <a:r>
              <a:rPr lang="en-US" sz="2400" dirty="0" smtClean="0">
                <a:solidFill>
                  <a:srgbClr val="002060"/>
                </a:solidFill>
              </a:rPr>
              <a:t>Our Focus</a:t>
            </a:r>
            <a:endParaRPr lang="en-US" sz="2400" dirty="0">
              <a:solidFill>
                <a:srgbClr val="002060"/>
              </a:solidFill>
            </a:endParaRPr>
          </a:p>
        </p:txBody>
      </p:sp>
      <p:sp>
        <p:nvSpPr>
          <p:cNvPr id="17" name="Rectangle 16"/>
          <p:cNvSpPr/>
          <p:nvPr/>
        </p:nvSpPr>
        <p:spPr>
          <a:xfrm>
            <a:off x="351564" y="1761847"/>
            <a:ext cx="92075" cy="50323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TextBox 18"/>
          <p:cNvSpPr txBox="1"/>
          <p:nvPr/>
        </p:nvSpPr>
        <p:spPr>
          <a:xfrm>
            <a:off x="560495" y="6003676"/>
            <a:ext cx="8438549" cy="738664"/>
          </a:xfrm>
          <a:prstGeom prst="rect">
            <a:avLst/>
          </a:prstGeom>
          <a:noFill/>
        </p:spPr>
        <p:txBody>
          <a:bodyPr wrap="square" lIns="0" tIns="0" rIns="0" bIns="0">
            <a:spAutoFit/>
          </a:bodyPr>
          <a:lstStyle>
            <a:defPPr>
              <a:defRPr lang="en-US"/>
            </a:defPPr>
            <a:lvl1pPr>
              <a:defRPr sz="4400" b="1" cap="small" spc="400">
                <a:solidFill>
                  <a:schemeClr val="tx2">
                    <a:lumMod val="75000"/>
                  </a:schemeClr>
                </a:solidFill>
                <a:effectLst>
                  <a:outerShdw blurRad="50800" dist="25400" dir="2700000" algn="tl">
                    <a:schemeClr val="tx1">
                      <a:lumMod val="75000"/>
                      <a:lumOff val="25000"/>
                      <a:alpha val="50000"/>
                    </a:schemeClr>
                  </a:outerShdw>
                </a:effectLst>
                <a:latin typeface="Palatino Linotype" pitchFamily="18" charset="0"/>
                <a:ea typeface="+mj-ea"/>
                <a:cs typeface="+mj-cs"/>
              </a:defRPr>
            </a:lvl1pPr>
          </a:lstStyle>
          <a:p>
            <a:pPr>
              <a:defRPr/>
            </a:pPr>
            <a:r>
              <a:rPr lang="en-US" sz="2400" dirty="0" smtClean="0">
                <a:solidFill>
                  <a:srgbClr val="002060"/>
                </a:solidFill>
              </a:rPr>
              <a:t>Project Interoperability</a:t>
            </a:r>
          </a:p>
          <a:p>
            <a:pPr>
              <a:defRPr/>
            </a:pPr>
            <a:r>
              <a:rPr lang="en-US" sz="2400" dirty="0">
                <a:solidFill>
                  <a:srgbClr val="002060"/>
                </a:solidFill>
              </a:rPr>
              <a:t>http://project-interoperability.github.io/ </a:t>
            </a:r>
          </a:p>
        </p:txBody>
      </p:sp>
      <p:sp>
        <p:nvSpPr>
          <p:cNvPr id="21" name="Rectangle 20"/>
          <p:cNvSpPr/>
          <p:nvPr/>
        </p:nvSpPr>
        <p:spPr>
          <a:xfrm>
            <a:off x="371585" y="6064001"/>
            <a:ext cx="92075" cy="503238"/>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020" y="1629033"/>
            <a:ext cx="2687446" cy="19655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9866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Cory\AppData\Local\Microsoft\Windows\Temporary Internet Files\Content.IE5\B0O4UG11\MP900442177[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4687" y="2718502"/>
            <a:ext cx="4659313" cy="41394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137160"/>
            <a:ext cx="8016240" cy="1143000"/>
          </a:xfrm>
        </p:spPr>
        <p:txBody>
          <a:bodyPr/>
          <a:lstStyle/>
          <a:p>
            <a:r>
              <a:rPr lang="en-US" dirty="0" smtClean="0"/>
              <a:t>Call to action!</a:t>
            </a:r>
            <a:endParaRPr lang="en-US" dirty="0"/>
          </a:p>
        </p:txBody>
      </p:sp>
      <p:sp>
        <p:nvSpPr>
          <p:cNvPr id="3" name="Content Placeholder 2"/>
          <p:cNvSpPr>
            <a:spLocks noGrp="1"/>
          </p:cNvSpPr>
          <p:nvPr>
            <p:ph sz="half" idx="1"/>
          </p:nvPr>
        </p:nvSpPr>
        <p:spPr/>
        <p:txBody>
          <a:bodyPr/>
          <a:lstStyle/>
          <a:p>
            <a:r>
              <a:rPr lang="en-US" dirty="0" smtClean="0"/>
              <a:t>This is a call to action</a:t>
            </a:r>
          </a:p>
          <a:p>
            <a:r>
              <a:rPr lang="en-US" dirty="0" smtClean="0"/>
              <a:t>Form a threat/risk information sharing community of interest</a:t>
            </a:r>
          </a:p>
          <a:p>
            <a:r>
              <a:rPr lang="en-US" dirty="0" smtClean="0"/>
              <a:t>Engage in and support the OMG standards effort</a:t>
            </a:r>
          </a:p>
          <a:p>
            <a:r>
              <a:rPr lang="en-US" dirty="0" smtClean="0"/>
              <a:t>Identify &amp; engage</a:t>
            </a:r>
          </a:p>
          <a:p>
            <a:pPr lvl="1"/>
            <a:r>
              <a:rPr lang="en-US" dirty="0" smtClean="0"/>
              <a:t>Vendors</a:t>
            </a:r>
          </a:p>
          <a:p>
            <a:pPr lvl="1"/>
            <a:r>
              <a:rPr lang="en-US" dirty="0" smtClean="0"/>
              <a:t>Users</a:t>
            </a:r>
          </a:p>
          <a:p>
            <a:pPr lvl="1"/>
            <a:r>
              <a:rPr lang="en-US" dirty="0" smtClean="0"/>
              <a:t>Information sources</a:t>
            </a:r>
          </a:p>
          <a:p>
            <a:pPr lvl="1"/>
            <a:r>
              <a:rPr lang="en-US" dirty="0" smtClean="0"/>
              <a:t>Use cases</a:t>
            </a:r>
          </a:p>
          <a:p>
            <a:pPr lvl="1"/>
            <a:r>
              <a:rPr lang="en-US" dirty="0" smtClean="0"/>
              <a:t>Pilot projects</a:t>
            </a:r>
          </a:p>
          <a:p>
            <a:pPr lvl="1"/>
            <a:r>
              <a:rPr lang="en-US" dirty="0" smtClean="0"/>
              <a:t>Existing standards/schema</a:t>
            </a:r>
          </a:p>
          <a:p>
            <a:pPr lvl="1"/>
            <a:endParaRPr lang="en-US" dirty="0"/>
          </a:p>
        </p:txBody>
      </p:sp>
    </p:spTree>
    <p:extLst>
      <p:ext uri="{BB962C8B-B14F-4D97-AF65-F5344CB8AC3E}">
        <p14:creationId xmlns:p14="http://schemas.microsoft.com/office/powerpoint/2010/main" val="8846130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Example Scenario</a:t>
            </a:r>
            <a:endParaRPr lang="en-US" dirty="0"/>
          </a:p>
        </p:txBody>
      </p:sp>
      <p:sp>
        <p:nvSpPr>
          <p:cNvPr id="5" name="Text Placeholder 4"/>
          <p:cNvSpPr>
            <a:spLocks noGrp="1"/>
          </p:cNvSpPr>
          <p:nvPr>
            <p:ph type="body" idx="10"/>
          </p:nvPr>
        </p:nvSpPr>
        <p:spPr>
          <a:xfrm>
            <a:off x="685800" y="3327770"/>
            <a:ext cx="7772400" cy="397932"/>
          </a:xfrm>
        </p:spPr>
        <p:txBody>
          <a:bodyPr/>
          <a:lstStyle/>
          <a:p>
            <a:endParaRPr lang="en-US" dirty="0"/>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4848" y="240072"/>
            <a:ext cx="8016240" cy="951569"/>
          </a:xfrm>
        </p:spPr>
        <p:txBody>
          <a:bodyPr>
            <a:normAutofit fontScale="90000"/>
          </a:bodyPr>
          <a:lstStyle/>
          <a:p>
            <a:r>
              <a:rPr lang="en-US" dirty="0" smtClean="0"/>
              <a:t>Example Scenario: Coordinated Power Grid Attack</a:t>
            </a:r>
            <a:endParaRPr lang="en-US" dirty="0"/>
          </a:p>
        </p:txBody>
      </p:sp>
      <p:sp>
        <p:nvSpPr>
          <p:cNvPr id="6" name="Content Placeholder 5"/>
          <p:cNvSpPr>
            <a:spLocks noGrp="1"/>
          </p:cNvSpPr>
          <p:nvPr>
            <p:ph sz="half" idx="1"/>
          </p:nvPr>
        </p:nvSpPr>
        <p:spPr>
          <a:xfrm>
            <a:off x="457200" y="1453931"/>
            <a:ext cx="4300415" cy="4499830"/>
          </a:xfrm>
        </p:spPr>
        <p:txBody>
          <a:bodyPr>
            <a:normAutofit/>
          </a:bodyPr>
          <a:lstStyle/>
          <a:p>
            <a:r>
              <a:rPr lang="en-US" dirty="0" smtClean="0"/>
              <a:t>Attack</a:t>
            </a:r>
          </a:p>
          <a:p>
            <a:pPr lvl="1"/>
            <a:r>
              <a:rPr lang="en-US" dirty="0" smtClean="0"/>
              <a:t>Laptop with access credentials is stolen</a:t>
            </a:r>
          </a:p>
          <a:p>
            <a:pPr lvl="1"/>
            <a:r>
              <a:rPr lang="en-US" dirty="0" smtClean="0"/>
              <a:t>Grid industrial control system is compromised in Cyber attack</a:t>
            </a:r>
          </a:p>
          <a:p>
            <a:pPr lvl="1"/>
            <a:r>
              <a:rPr lang="en-US" dirty="0" smtClean="0"/>
              <a:t>Physical attack on substation disrupts power</a:t>
            </a:r>
          </a:p>
          <a:p>
            <a:pPr lvl="1"/>
            <a:r>
              <a:rPr lang="en-US" dirty="0" smtClean="0"/>
              <a:t>Compromised system cascades failure</a:t>
            </a:r>
          </a:p>
          <a:p>
            <a:pPr lvl="1"/>
            <a:r>
              <a:rPr lang="en-US" dirty="0" smtClean="0"/>
              <a:t>Physical infrastructure damaged</a:t>
            </a:r>
          </a:p>
          <a:p>
            <a:endParaRPr lang="en-US" dirty="0"/>
          </a:p>
        </p:txBody>
      </p:sp>
      <p:sp>
        <p:nvSpPr>
          <p:cNvPr id="7" name="Content Placeholder 5"/>
          <p:cNvSpPr txBox="1">
            <a:spLocks/>
          </p:cNvSpPr>
          <p:nvPr/>
        </p:nvSpPr>
        <p:spPr>
          <a:xfrm>
            <a:off x="4575907" y="1453931"/>
            <a:ext cx="4300415" cy="4499830"/>
          </a:xfrm>
          <a:prstGeom prst="rect">
            <a:avLst/>
          </a:prstGeom>
        </p:spPr>
        <p:txBody>
          <a:bodyPr>
            <a:normAutofit lnSpcReduction="10000"/>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Potential Mitigations</a:t>
            </a:r>
          </a:p>
          <a:p>
            <a:pPr lvl="1"/>
            <a:r>
              <a:rPr lang="en-US" dirty="0" smtClean="0"/>
              <a:t>Law enforcement recovers laptop</a:t>
            </a:r>
          </a:p>
          <a:p>
            <a:pPr lvl="1"/>
            <a:r>
              <a:rPr lang="en-US" dirty="0" smtClean="0"/>
              <a:t>Compromise </a:t>
            </a:r>
            <a:r>
              <a:rPr lang="en-US" dirty="0"/>
              <a:t>is recognized by Cyber defense, system is hardened</a:t>
            </a:r>
          </a:p>
          <a:p>
            <a:pPr lvl="1"/>
            <a:r>
              <a:rPr lang="en-US" dirty="0"/>
              <a:t>Law enforcement notified and arrests attackers</a:t>
            </a:r>
          </a:p>
          <a:p>
            <a:pPr lvl="1"/>
            <a:r>
              <a:rPr lang="en-US" dirty="0"/>
              <a:t>Preparation is identified and defense forces put in place</a:t>
            </a:r>
          </a:p>
          <a:p>
            <a:pPr lvl="1"/>
            <a:r>
              <a:rPr lang="en-US" dirty="0"/>
              <a:t>Real-time notification of systems going down initiates manual shutdown</a:t>
            </a:r>
          </a:p>
          <a:p>
            <a:pPr lvl="1"/>
            <a:endParaRPr lang="en-US" dirty="0"/>
          </a:p>
        </p:txBody>
      </p:sp>
    </p:spTree>
    <p:extLst>
      <p:ext uri="{BB962C8B-B14F-4D97-AF65-F5344CB8AC3E}">
        <p14:creationId xmlns:p14="http://schemas.microsoft.com/office/powerpoint/2010/main" val="13717366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36"/>
          <p:cNvSpPr/>
          <p:nvPr/>
        </p:nvSpPr>
        <p:spPr>
          <a:xfrm rot="1151754">
            <a:off x="4478721" y="4147482"/>
            <a:ext cx="203881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C:\Users\Cory\AppData\Local\Microsoft\Windows\Temporary Internet Files\Content.IE5\ER8PH0AL\MC900432507[1].w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2711" y="4224855"/>
            <a:ext cx="1386442" cy="8825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ry\AppData\Local\Microsoft\Windows\Temporary Internet Files\Content.IE5\ER8PH0AL\MP900202201[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0516" y="1019953"/>
            <a:ext cx="1193514" cy="80344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p:cNvSpPr>
            <a:spLocks noGrp="1"/>
          </p:cNvSpPr>
          <p:nvPr>
            <p:ph type="title"/>
          </p:nvPr>
        </p:nvSpPr>
        <p:spPr/>
        <p:txBody>
          <a:bodyPr/>
          <a:lstStyle/>
          <a:p>
            <a:r>
              <a:rPr lang="en-US" dirty="0" smtClean="0"/>
              <a:t>Potential Information Flows</a:t>
            </a:r>
            <a:endParaRPr lang="en-US" dirty="0"/>
          </a:p>
        </p:txBody>
      </p:sp>
      <p:sp>
        <p:nvSpPr>
          <p:cNvPr id="12" name="Right Arrow 11"/>
          <p:cNvSpPr/>
          <p:nvPr/>
        </p:nvSpPr>
        <p:spPr>
          <a:xfrm rot="1298106">
            <a:off x="1131642" y="3258982"/>
            <a:ext cx="2257823"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8617197">
            <a:off x="4284844" y="2525107"/>
            <a:ext cx="126873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rot="20663401">
            <a:off x="4697865" y="3408137"/>
            <a:ext cx="1769559"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3" name="Picture 5" descr="C:\Users\Cory\AppData\Local\Microsoft\Windows\Temporary Internet Files\Content.IE5\WZDPHL4N\MP900422425[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5182" y="1999343"/>
            <a:ext cx="1025576" cy="156278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Cory\AppData\Local\Microsoft\Windows\Temporary Internet Files\Content.IE5\WZDPHL4N\MP900409629[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781" y="3941994"/>
            <a:ext cx="781705" cy="1175427"/>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Document 25"/>
          <p:cNvSpPr/>
          <p:nvPr/>
        </p:nvSpPr>
        <p:spPr>
          <a:xfrm>
            <a:off x="685299" y="5042069"/>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IT System Hardening</a:t>
            </a:r>
            <a:endParaRPr lang="en-US" sz="1600" dirty="0">
              <a:solidFill>
                <a:schemeClr val="tx1"/>
              </a:solidFill>
            </a:endParaRPr>
          </a:p>
        </p:txBody>
      </p:sp>
      <p:sp>
        <p:nvSpPr>
          <p:cNvPr id="27" name="Flowchart: Document 26"/>
          <p:cNvSpPr/>
          <p:nvPr/>
        </p:nvSpPr>
        <p:spPr>
          <a:xfrm>
            <a:off x="6424213" y="5094603"/>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Manual Shutdown</a:t>
            </a:r>
            <a:endParaRPr lang="en-US" sz="1600" dirty="0">
              <a:solidFill>
                <a:schemeClr val="tx1"/>
              </a:solidFill>
            </a:endParaRPr>
          </a:p>
        </p:txBody>
      </p:sp>
      <p:sp>
        <p:nvSpPr>
          <p:cNvPr id="28" name="Right Arrow 27"/>
          <p:cNvSpPr/>
          <p:nvPr/>
        </p:nvSpPr>
        <p:spPr>
          <a:xfrm>
            <a:off x="4284844" y="1823400"/>
            <a:ext cx="102948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Arrow 28"/>
          <p:cNvSpPr/>
          <p:nvPr/>
        </p:nvSpPr>
        <p:spPr>
          <a:xfrm rot="4267353">
            <a:off x="992736" y="3526792"/>
            <a:ext cx="586832"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4772102" y="5236525"/>
            <a:ext cx="1690610"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p:cNvSpPr/>
          <p:nvPr/>
        </p:nvSpPr>
        <p:spPr>
          <a:xfrm rot="5400000">
            <a:off x="6639797" y="3643201"/>
            <a:ext cx="73555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lowchart: Document 7"/>
          <p:cNvSpPr/>
          <p:nvPr/>
        </p:nvSpPr>
        <p:spPr>
          <a:xfrm>
            <a:off x="341298" y="2885278"/>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STIX Incident</a:t>
            </a:r>
            <a:endParaRPr lang="en-US" sz="1600" dirty="0">
              <a:solidFill>
                <a:schemeClr val="tx1"/>
              </a:solidFill>
            </a:endParaRPr>
          </a:p>
        </p:txBody>
      </p:sp>
      <p:sp>
        <p:nvSpPr>
          <p:cNvPr id="9" name="Flowchart: Document 8"/>
          <p:cNvSpPr/>
          <p:nvPr/>
        </p:nvSpPr>
        <p:spPr>
          <a:xfrm>
            <a:off x="3424004" y="1772943"/>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NIEM</a:t>
            </a:r>
          </a:p>
          <a:p>
            <a:pPr algn="ctr"/>
            <a:r>
              <a:rPr lang="en-US" sz="1600" dirty="0" smtClean="0">
                <a:solidFill>
                  <a:schemeClr val="tx1"/>
                </a:solidFill>
              </a:rPr>
              <a:t>Incident</a:t>
            </a:r>
            <a:endParaRPr lang="en-US" sz="1600" dirty="0">
              <a:solidFill>
                <a:schemeClr val="tx1"/>
              </a:solidFill>
            </a:endParaRPr>
          </a:p>
        </p:txBody>
      </p:sp>
      <p:sp>
        <p:nvSpPr>
          <p:cNvPr id="16" name="Flowchart: Document 15"/>
          <p:cNvSpPr/>
          <p:nvPr/>
        </p:nvSpPr>
        <p:spPr>
          <a:xfrm>
            <a:off x="5314324" y="1776093"/>
            <a:ext cx="1235786" cy="730248"/>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Arrest Report</a:t>
            </a:r>
            <a:endParaRPr lang="en-US" sz="1600" dirty="0">
              <a:solidFill>
                <a:schemeClr val="tx1"/>
              </a:solidFill>
            </a:endParaRPr>
          </a:p>
        </p:txBody>
      </p:sp>
      <p:sp>
        <p:nvSpPr>
          <p:cNvPr id="10" name="Flowchart: Document 9"/>
          <p:cNvSpPr/>
          <p:nvPr/>
        </p:nvSpPr>
        <p:spPr>
          <a:xfrm>
            <a:off x="3347162" y="3617974"/>
            <a:ext cx="1424940" cy="95686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Fusion Center</a:t>
            </a:r>
          </a:p>
          <a:p>
            <a:pPr algn="ctr"/>
            <a:r>
              <a:rPr lang="en-US" sz="1400" dirty="0" smtClean="0">
                <a:solidFill>
                  <a:schemeClr val="tx1"/>
                </a:solidFill>
              </a:rPr>
              <a:t>Intelligence</a:t>
            </a:r>
            <a:endParaRPr lang="en-US" sz="1400" dirty="0">
              <a:solidFill>
                <a:schemeClr val="tx1"/>
              </a:solidFill>
            </a:endParaRPr>
          </a:p>
          <a:p>
            <a:pPr algn="ctr"/>
            <a:r>
              <a:rPr lang="en-US" sz="1400" dirty="0" smtClean="0">
                <a:solidFill>
                  <a:schemeClr val="tx1"/>
                </a:solidFill>
              </a:rPr>
              <a:t>Report</a:t>
            </a:r>
            <a:endParaRPr lang="en-US" sz="1400" dirty="0">
              <a:solidFill>
                <a:schemeClr val="tx1"/>
              </a:solidFill>
            </a:endParaRPr>
          </a:p>
        </p:txBody>
      </p:sp>
      <p:sp>
        <p:nvSpPr>
          <p:cNvPr id="13" name="Flowchart: Document 12"/>
          <p:cNvSpPr/>
          <p:nvPr/>
        </p:nvSpPr>
        <p:spPr>
          <a:xfrm>
            <a:off x="6424213" y="2759548"/>
            <a:ext cx="1102775" cy="98298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Tactical Response Unit</a:t>
            </a:r>
            <a:endParaRPr lang="en-US" sz="1600" dirty="0">
              <a:solidFill>
                <a:schemeClr val="tx1"/>
              </a:solidFill>
            </a:endParaRPr>
          </a:p>
        </p:txBody>
      </p:sp>
      <p:sp>
        <p:nvSpPr>
          <p:cNvPr id="33" name="Flowchart: Document 32"/>
          <p:cNvSpPr/>
          <p:nvPr/>
        </p:nvSpPr>
        <p:spPr>
          <a:xfrm>
            <a:off x="6462712" y="6000750"/>
            <a:ext cx="142494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Public CAP Warning</a:t>
            </a:r>
            <a:endParaRPr lang="en-US" sz="1600" dirty="0">
              <a:solidFill>
                <a:schemeClr val="tx1"/>
              </a:solidFill>
            </a:endParaRPr>
          </a:p>
        </p:txBody>
      </p:sp>
      <p:sp>
        <p:nvSpPr>
          <p:cNvPr id="34" name="Right Arrow 33"/>
          <p:cNvSpPr/>
          <p:nvPr/>
        </p:nvSpPr>
        <p:spPr>
          <a:xfrm rot="1151754">
            <a:off x="4628291" y="5599701"/>
            <a:ext cx="1932971"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https://encrypted-tbn1.gstatic.com/images?q=tbn:ANd9GcRQt1_42RMuI3mTFnssG7wqPXaxX36ntSoo1vLVVTH6fEjxexKRP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3608" y="4963545"/>
            <a:ext cx="1572047" cy="105568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Cory\AppData\Local\Microsoft\Windows\Temporary Internet Files\Content.IE5\I43GK64V\MC900083069[1].w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647" y="5809930"/>
            <a:ext cx="1054817" cy="959508"/>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a:xfrm rot="1495978">
            <a:off x="2327619" y="1600378"/>
            <a:ext cx="1154458"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rot="7239741">
            <a:off x="608736" y="2103696"/>
            <a:ext cx="1148194" cy="573405"/>
          </a:xfrm>
          <a:prstGeom prst="rightArrow">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9"/>
          <a:stretch>
            <a:fillRect/>
          </a:stretch>
        </p:blipFill>
        <p:spPr>
          <a:xfrm>
            <a:off x="3614511" y="1019953"/>
            <a:ext cx="826620" cy="826620"/>
          </a:xfrm>
          <a:prstGeom prst="rect">
            <a:avLst/>
          </a:prstGeom>
        </p:spPr>
      </p:pic>
      <p:pic>
        <p:nvPicPr>
          <p:cNvPr id="4" name="Picture 3"/>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 b="100000" l="0" r="89773">
                        <a14:foregroundMark x1="65909" y1="47667" x2="65909" y2="47667"/>
                        <a14:foregroundMark x1="65530" y1="43667" x2="65530" y2="43667"/>
                        <a14:foregroundMark x1="67045" y1="39000" x2="67045" y2="39000"/>
                      </a14:backgroundRemoval>
                    </a14:imgEffect>
                  </a14:imgLayer>
                </a14:imgProps>
              </a:ext>
            </a:extLst>
          </a:blip>
          <a:srcRect r="12898"/>
          <a:stretch/>
        </p:blipFill>
        <p:spPr>
          <a:xfrm>
            <a:off x="3749285" y="2815068"/>
            <a:ext cx="615427" cy="802906"/>
          </a:xfrm>
          <a:prstGeom prst="rect">
            <a:avLst/>
          </a:prstGeom>
        </p:spPr>
      </p:pic>
      <p:sp>
        <p:nvSpPr>
          <p:cNvPr id="32" name="Flowchart: Document 7"/>
          <p:cNvSpPr/>
          <p:nvPr/>
        </p:nvSpPr>
        <p:spPr>
          <a:xfrm>
            <a:off x="1360612" y="1120797"/>
            <a:ext cx="1188720" cy="857250"/>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Suspicious Activity Report</a:t>
            </a:r>
            <a:endParaRPr lang="en-US" sz="1400" dirty="0">
              <a:solidFill>
                <a:schemeClr val="tx1"/>
              </a:solidFill>
            </a:endParaRPr>
          </a:p>
        </p:txBody>
      </p:sp>
      <p:pic>
        <p:nvPicPr>
          <p:cNvPr id="3" name="Picture 2"/>
          <p:cNvPicPr>
            <a:picLocks noChangeAspect="1"/>
          </p:cNvPicPr>
          <p:nvPr/>
        </p:nvPicPr>
        <p:blipFill>
          <a:blip r:embed="rId12">
            <a:extLst>
              <a:ext uri="{BEBA8EAE-BF5A-486C-A8C5-ECC9F3942E4B}">
                <a14:imgProps xmlns:a14="http://schemas.microsoft.com/office/drawing/2010/main">
                  <a14:imgLayer r:embed="rId13">
                    <a14:imgEffect>
                      <a14:backgroundRemoval t="5894" b="100000" l="7450" r="91550"/>
                    </a14:imgEffect>
                  </a14:imgLayer>
                </a14:imgProps>
              </a:ext>
            </a:extLst>
          </a:blip>
          <a:stretch>
            <a:fillRect/>
          </a:stretch>
        </p:blipFill>
        <p:spPr>
          <a:xfrm>
            <a:off x="221704" y="866204"/>
            <a:ext cx="1523782" cy="1202264"/>
          </a:xfrm>
          <a:prstGeom prst="rect">
            <a:avLst/>
          </a:prstGeom>
        </p:spPr>
      </p:pic>
    </p:spTree>
    <p:extLst>
      <p:ext uri="{BB962C8B-B14F-4D97-AF65-F5344CB8AC3E}">
        <p14:creationId xmlns:p14="http://schemas.microsoft.com/office/powerpoint/2010/main" val="1327848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0072"/>
            <a:ext cx="8016240" cy="951569"/>
          </a:xfrm>
        </p:spPr>
        <p:txBody>
          <a:bodyPr>
            <a:normAutofit fontScale="90000"/>
          </a:bodyPr>
          <a:lstStyle/>
          <a:p>
            <a:r>
              <a:rPr lang="en-US" dirty="0" smtClean="0"/>
              <a:t>Bridging Experience Domains with common concepts</a:t>
            </a:r>
            <a:endParaRPr lang="en-US" dirty="0"/>
          </a:p>
        </p:txBody>
      </p:sp>
      <p:sp>
        <p:nvSpPr>
          <p:cNvPr id="3" name="Content Placeholder 2"/>
          <p:cNvSpPr>
            <a:spLocks noGrp="1"/>
          </p:cNvSpPr>
          <p:nvPr>
            <p:ph sz="half" idx="1"/>
          </p:nvPr>
        </p:nvSpPr>
        <p:spPr>
          <a:xfrm>
            <a:off x="457200" y="1453931"/>
            <a:ext cx="4495800" cy="4499830"/>
          </a:xfrm>
        </p:spPr>
        <p:txBody>
          <a:bodyPr>
            <a:normAutofit/>
          </a:bodyPr>
          <a:lstStyle/>
          <a:p>
            <a:r>
              <a:rPr lang="en-US" dirty="0"/>
              <a:t>Common </a:t>
            </a:r>
            <a:r>
              <a:rPr lang="en-US" dirty="0" smtClean="0"/>
              <a:t>Concepts</a:t>
            </a:r>
            <a:endParaRPr lang="en-US" sz="2400" dirty="0" smtClean="0"/>
          </a:p>
          <a:p>
            <a:pPr lvl="1"/>
            <a:r>
              <a:rPr lang="en-US" sz="2000" dirty="0" smtClean="0"/>
              <a:t>What is the current context</a:t>
            </a:r>
          </a:p>
          <a:p>
            <a:pPr lvl="1"/>
            <a:r>
              <a:rPr lang="en-US" sz="2000" dirty="0" smtClean="0"/>
              <a:t>What is happening</a:t>
            </a:r>
          </a:p>
          <a:p>
            <a:pPr lvl="1"/>
            <a:r>
              <a:rPr lang="en-US" sz="2000" dirty="0" smtClean="0"/>
              <a:t>What is vulnerable</a:t>
            </a:r>
          </a:p>
          <a:p>
            <a:pPr lvl="1"/>
            <a:r>
              <a:rPr lang="en-US" sz="2000" dirty="0"/>
              <a:t>What is the impact</a:t>
            </a:r>
          </a:p>
          <a:p>
            <a:pPr lvl="1"/>
            <a:r>
              <a:rPr lang="en-US" sz="2000" dirty="0" smtClean="0"/>
              <a:t>Who is impacted</a:t>
            </a:r>
          </a:p>
          <a:p>
            <a:pPr lvl="1"/>
            <a:r>
              <a:rPr lang="en-US" sz="2000" dirty="0" smtClean="0"/>
              <a:t>Who is doing this</a:t>
            </a:r>
          </a:p>
          <a:p>
            <a:pPr lvl="1"/>
            <a:r>
              <a:rPr lang="en-US" sz="2000" dirty="0" smtClean="0"/>
              <a:t>What can we do</a:t>
            </a:r>
          </a:p>
          <a:p>
            <a:pPr lvl="1"/>
            <a:r>
              <a:rPr lang="en-US" sz="2000" dirty="0" smtClean="0"/>
              <a:t>What are we doing</a:t>
            </a:r>
          </a:p>
          <a:p>
            <a:pPr lvl="1"/>
            <a:r>
              <a:rPr lang="en-US" dirty="0" smtClean="0"/>
              <a:t>Who should know</a:t>
            </a:r>
          </a:p>
          <a:p>
            <a:pPr lvl="1"/>
            <a:endParaRPr lang="en-US" sz="2000" dirty="0" smtClean="0"/>
          </a:p>
          <a:p>
            <a:endParaRPr lang="en-US" sz="2400" dirty="0"/>
          </a:p>
        </p:txBody>
      </p:sp>
      <p:sp>
        <p:nvSpPr>
          <p:cNvPr id="7" name="Content Placeholder 2"/>
          <p:cNvSpPr txBox="1">
            <a:spLocks/>
          </p:cNvSpPr>
          <p:nvPr/>
        </p:nvSpPr>
        <p:spPr>
          <a:xfrm>
            <a:off x="4566141" y="1453931"/>
            <a:ext cx="4304321" cy="4499830"/>
          </a:xfrm>
          <a:prstGeom prst="rect">
            <a:avLst/>
          </a:prstGeom>
        </p:spPr>
        <p:txBody>
          <a:bodyPr>
            <a:normAutofit/>
          </a:bodyPr>
          <a:lstStyle>
            <a:lvl1pPr marL="342900" indent="-342900" algn="l" defTabSz="457200" rtl="0" eaLnBrk="1" latinLnBrk="0" hangingPunct="1">
              <a:spcBef>
                <a:spcPct val="20000"/>
              </a:spcBef>
              <a:buClr>
                <a:srgbClr val="149DEB"/>
              </a:buClr>
              <a:buSzPct val="110000"/>
              <a:buFont typeface="Lucida Grande"/>
              <a:buChar char="»"/>
              <a:defRPr sz="2400" b="0" i="0" kern="1200">
                <a:solidFill>
                  <a:srgbClr val="0D0D0D"/>
                </a:solidFill>
                <a:latin typeface="Century Gothic"/>
                <a:ea typeface="+mn-ea"/>
                <a:cs typeface="Century Gothic"/>
              </a:defRPr>
            </a:lvl1pPr>
            <a:lvl2pPr marL="742950" indent="-285750" algn="l" defTabSz="457200" rtl="0" eaLnBrk="1" latinLnBrk="0" hangingPunct="1">
              <a:spcBef>
                <a:spcPct val="20000"/>
              </a:spcBef>
              <a:buClr>
                <a:srgbClr val="149DEB"/>
              </a:buClr>
              <a:buFont typeface="Arial"/>
              <a:buChar char="•"/>
              <a:defRPr sz="2000" b="0" i="0" kern="1200">
                <a:solidFill>
                  <a:srgbClr val="0D0D0D"/>
                </a:solidFill>
                <a:latin typeface="Century Gothic"/>
                <a:ea typeface="+mn-ea"/>
                <a:cs typeface="Century Gothic"/>
              </a:defRPr>
            </a:lvl2pPr>
            <a:lvl3pPr marL="1143000" indent="-228600" algn="l" defTabSz="457200" rtl="0" eaLnBrk="1" latinLnBrk="0" hangingPunct="1">
              <a:spcBef>
                <a:spcPct val="20000"/>
              </a:spcBef>
              <a:buClr>
                <a:srgbClr val="149DEB"/>
              </a:buClr>
              <a:buFont typeface="Lucida Grande"/>
              <a:buChar char="–"/>
              <a:defRPr sz="1800" b="0" i="0" kern="1200">
                <a:solidFill>
                  <a:srgbClr val="0D0D0D"/>
                </a:solidFill>
                <a:latin typeface="Century Gothic"/>
                <a:ea typeface="+mn-ea"/>
                <a:cs typeface="Century Gothic"/>
              </a:defRPr>
            </a:lvl3pPr>
            <a:lvl4pPr marL="1600200" indent="-228600" algn="l" defTabSz="457200" rtl="0" eaLnBrk="1" latinLnBrk="0" hangingPunct="1">
              <a:spcBef>
                <a:spcPct val="20000"/>
              </a:spcBef>
              <a:buClr>
                <a:srgbClr val="149DEB"/>
              </a:buClr>
              <a:buFont typeface="Arial"/>
              <a:buChar char="•"/>
              <a:defRPr sz="1600" b="0" i="0" kern="1200">
                <a:solidFill>
                  <a:srgbClr val="0D0D0D"/>
                </a:solidFill>
                <a:latin typeface="Century Gothic"/>
                <a:ea typeface="+mn-ea"/>
                <a:cs typeface="Century Gothic"/>
              </a:defRPr>
            </a:lvl4pPr>
            <a:lvl5pPr marL="2057400" indent="-228600" algn="l" defTabSz="457200" rtl="0" eaLnBrk="1" latinLnBrk="0" hangingPunct="1">
              <a:spcBef>
                <a:spcPct val="20000"/>
              </a:spcBef>
              <a:buClr>
                <a:srgbClr val="149DEB"/>
              </a:buClr>
              <a:buFont typeface="Lucida Grande"/>
              <a:buChar char="»"/>
              <a:defRPr sz="1600" b="0" i="0" kern="1200">
                <a:solidFill>
                  <a:srgbClr val="0D0D0D"/>
                </a:solidFill>
                <a:latin typeface="Century Gothic"/>
                <a:ea typeface="+mn-ea"/>
                <a:cs typeface="Century Gothic"/>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dirty="0"/>
              <a:t>How they are used</a:t>
            </a:r>
          </a:p>
          <a:p>
            <a:pPr lvl="1"/>
            <a:r>
              <a:rPr lang="en-US" dirty="0"/>
              <a:t>Data elements in multiple schema are mapped to the underlying concepts</a:t>
            </a:r>
          </a:p>
          <a:p>
            <a:pPr lvl="1"/>
            <a:r>
              <a:rPr lang="en-US" dirty="0"/>
              <a:t>Bridge technologies enable cross-domain, cross-organizational and cross-technology information sharing</a:t>
            </a:r>
          </a:p>
          <a:p>
            <a:endParaRPr lang="en-US" dirty="0"/>
          </a:p>
        </p:txBody>
      </p:sp>
    </p:spTree>
    <p:extLst>
      <p:ext uri="{BB962C8B-B14F-4D97-AF65-F5344CB8AC3E}">
        <p14:creationId xmlns:p14="http://schemas.microsoft.com/office/powerpoint/2010/main" val="2865745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229314"/>
            <a:ext cx="8016240" cy="951569"/>
          </a:xfrm>
        </p:spPr>
        <p:txBody>
          <a:bodyPr>
            <a:normAutofit fontScale="90000"/>
          </a:bodyPr>
          <a:lstStyle/>
          <a:p>
            <a:r>
              <a:rPr lang="en-US" dirty="0" smtClean="0"/>
              <a:t>Example Use Case: Large Company</a:t>
            </a:r>
            <a:endParaRPr lang="en-US" dirty="0"/>
          </a:p>
        </p:txBody>
      </p:sp>
      <p:sp>
        <p:nvSpPr>
          <p:cNvPr id="3" name="Content Placeholder 2"/>
          <p:cNvSpPr>
            <a:spLocks noGrp="1"/>
          </p:cNvSpPr>
          <p:nvPr>
            <p:ph sz="half" idx="1"/>
          </p:nvPr>
        </p:nvSpPr>
        <p:spPr/>
        <p:txBody>
          <a:bodyPr>
            <a:normAutofit/>
          </a:bodyPr>
          <a:lstStyle/>
          <a:p>
            <a:r>
              <a:rPr lang="en-US" dirty="0" smtClean="0"/>
              <a:t>Company with multiple datacenters, office facilities, international business activity</a:t>
            </a:r>
          </a:p>
          <a:p>
            <a:r>
              <a:rPr lang="en-US" dirty="0" smtClean="0"/>
              <a:t>Large number of deployed security systems, sensors</a:t>
            </a:r>
          </a:p>
          <a:p>
            <a:pPr lvl="1"/>
            <a:r>
              <a:rPr lang="en-US" dirty="0" smtClean="0"/>
              <a:t>Firewalls, IDS/IPS, SIEM, monitoring systems, notification/alerting, etc. </a:t>
            </a:r>
          </a:p>
          <a:p>
            <a:pPr lvl="1"/>
            <a:r>
              <a:rPr lang="en-US" dirty="0" smtClean="0"/>
              <a:t>Uses FW/Snort rules, STIX/TAXII, </a:t>
            </a:r>
            <a:r>
              <a:rPr lang="en-US" dirty="0" err="1" smtClean="0"/>
              <a:t>IODef</a:t>
            </a:r>
            <a:r>
              <a:rPr lang="en-US" dirty="0" smtClean="0"/>
              <a:t>, alarms for fire and intrusions, etc. </a:t>
            </a:r>
          </a:p>
          <a:p>
            <a:pPr lvl="1"/>
            <a:r>
              <a:rPr lang="en-US" dirty="0" smtClean="0"/>
              <a:t>Physical and information security staff, some 24/7</a:t>
            </a:r>
          </a:p>
          <a:p>
            <a:r>
              <a:rPr lang="en-US" dirty="0" smtClean="0"/>
              <a:t>Interoperable (but not uniform) threat monitoring and assessment</a:t>
            </a:r>
            <a:endParaRPr lang="en-US" dirty="0"/>
          </a:p>
        </p:txBody>
      </p:sp>
      <p:sp>
        <p:nvSpPr>
          <p:cNvPr id="4" name="Slide Number Placeholder 3"/>
          <p:cNvSpPr>
            <a:spLocks noGrp="1"/>
          </p:cNvSpPr>
          <p:nvPr>
            <p:ph type="sldNum" sz="quarter" idx="4294967295"/>
          </p:nvPr>
        </p:nvSpPr>
        <p:spPr>
          <a:xfrm>
            <a:off x="7010400" y="6356350"/>
            <a:ext cx="2133600" cy="365125"/>
          </a:xfrm>
          <a:prstGeom prst="rect">
            <a:avLst/>
          </a:prstGeom>
        </p:spPr>
        <p:txBody>
          <a:bodyPr/>
          <a:lstStyle/>
          <a:p>
            <a:fld id="{F21E8BC6-BA6A-5E44-8D94-ED51752F2B79}" type="slidenum">
              <a:rPr lang="en-US" smtClean="0"/>
              <a:t>18</a:t>
            </a:fld>
            <a:endParaRPr lang="en-US"/>
          </a:p>
        </p:txBody>
      </p:sp>
    </p:spTree>
    <p:extLst>
      <p:ext uri="{BB962C8B-B14F-4D97-AF65-F5344CB8AC3E}">
        <p14:creationId xmlns:p14="http://schemas.microsoft.com/office/powerpoint/2010/main" val="36083971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smtClean="0"/>
              <a:t>OMG Standards Process</a:t>
            </a:r>
            <a:endParaRPr lang="en-US" dirty="0"/>
          </a:p>
        </p:txBody>
      </p:sp>
      <p:sp>
        <p:nvSpPr>
          <p:cNvPr id="5" name="Text Placeholder 4"/>
          <p:cNvSpPr>
            <a:spLocks noGrp="1"/>
          </p:cNvSpPr>
          <p:nvPr>
            <p:ph type="body" idx="10"/>
          </p:nvPr>
        </p:nvSpPr>
        <p:spPr/>
        <p:txBody>
          <a:bodyPr/>
          <a:lstStyle/>
          <a:p>
            <a:r>
              <a:rPr lang="en-US" dirty="0" smtClean="0"/>
              <a:t>Operational Threat and Risk RFP Process</a:t>
            </a:r>
            <a:endParaRPr lang="en-US" dirty="0"/>
          </a:p>
        </p:txBody>
      </p:sp>
    </p:spTree>
    <p:extLst>
      <p:ext uri="{BB962C8B-B14F-4D97-AF65-F5344CB8AC3E}">
        <p14:creationId xmlns:p14="http://schemas.microsoft.com/office/powerpoint/2010/main" val="1253906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Webcast</a:t>
            </a:r>
            <a:endParaRPr lang="en-US" dirty="0"/>
          </a:p>
        </p:txBody>
      </p:sp>
      <p:sp>
        <p:nvSpPr>
          <p:cNvPr id="3" name="Content Placeholder 2"/>
          <p:cNvSpPr>
            <a:spLocks noGrp="1"/>
          </p:cNvSpPr>
          <p:nvPr>
            <p:ph sz="half" idx="1"/>
          </p:nvPr>
        </p:nvSpPr>
        <p:spPr/>
        <p:txBody>
          <a:bodyPr>
            <a:normAutofit/>
          </a:bodyPr>
          <a:lstStyle/>
          <a:p>
            <a:r>
              <a:rPr lang="en-US" dirty="0" smtClean="0"/>
              <a:t>Speakers:</a:t>
            </a:r>
          </a:p>
          <a:p>
            <a:pPr lvl="1"/>
            <a:r>
              <a:rPr lang="en-US" dirty="0" smtClean="0"/>
              <a:t>Cory Casanave, </a:t>
            </a:r>
            <a:r>
              <a:rPr lang="en-US" dirty="0" smtClean="0"/>
              <a:t>OMG &amp; Model driven solutions</a:t>
            </a:r>
            <a:endParaRPr lang="en-US" dirty="0" smtClean="0"/>
          </a:p>
          <a:p>
            <a:pPr lvl="1"/>
            <a:r>
              <a:rPr lang="en-US" dirty="0" smtClean="0"/>
              <a:t>Gerald Beuchelt, </a:t>
            </a:r>
            <a:r>
              <a:rPr lang="en-US" dirty="0" smtClean="0"/>
              <a:t>OMG &amp; </a:t>
            </a:r>
            <a:r>
              <a:rPr lang="en-US" dirty="0" err="1" smtClean="0"/>
              <a:t>Demandware</a:t>
            </a:r>
            <a:endParaRPr lang="en-US" dirty="0" smtClean="0"/>
          </a:p>
          <a:p>
            <a:pPr lvl="1"/>
            <a:endParaRPr lang="en-US" dirty="0" smtClean="0"/>
          </a:p>
          <a:p>
            <a:r>
              <a:rPr lang="en-US" dirty="0" smtClean="0"/>
              <a:t>Facilitator</a:t>
            </a:r>
          </a:p>
          <a:p>
            <a:pPr lvl="1"/>
            <a:r>
              <a:rPr lang="en-US" dirty="0" smtClean="0"/>
              <a:t>Alla Goldman, PM-ISE</a:t>
            </a:r>
            <a:endParaRPr lang="en-US" dirty="0"/>
          </a:p>
        </p:txBody>
      </p:sp>
      <p:sp>
        <p:nvSpPr>
          <p:cNvPr id="4" name="TextBox 3"/>
          <p:cNvSpPr txBox="1"/>
          <p:nvPr/>
        </p:nvSpPr>
        <p:spPr>
          <a:xfrm>
            <a:off x="554182" y="5345392"/>
            <a:ext cx="6421566" cy="1200329"/>
          </a:xfrm>
          <a:prstGeom prst="rect">
            <a:avLst/>
          </a:prstGeom>
          <a:noFill/>
        </p:spPr>
        <p:txBody>
          <a:bodyPr wrap="none" rtlCol="0">
            <a:spAutoFit/>
          </a:bodyPr>
          <a:lstStyle/>
          <a:p>
            <a:r>
              <a:rPr lang="en-US" dirty="0" smtClean="0"/>
              <a:t>The audio portion of today’s presentation is available via dial in. </a:t>
            </a:r>
          </a:p>
          <a:p>
            <a:r>
              <a:rPr lang="en-US" dirty="0" smtClean="0"/>
              <a:t>United States</a:t>
            </a:r>
          </a:p>
          <a:p>
            <a:r>
              <a:rPr lang="en-US" dirty="0" smtClean="0"/>
              <a:t>Toll: 1-646-307-1721</a:t>
            </a:r>
          </a:p>
          <a:p>
            <a:r>
              <a:rPr lang="en-US" dirty="0" smtClean="0"/>
              <a:t>Access code: 891-727-889</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2172559" y="4063351"/>
            <a:ext cx="1951037" cy="858838"/>
          </a:xfrm>
          <a:prstGeom prst="rect">
            <a:avLst/>
          </a:prstGeom>
          <a:noFill/>
          <a:ln w="9525">
            <a:noFill/>
            <a:miter lim="800000"/>
            <a:headEnd/>
            <a:tailEnd/>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999" y="4039611"/>
            <a:ext cx="2402766" cy="799748"/>
          </a:xfrm>
          <a:prstGeom prst="rect">
            <a:avLst/>
          </a:prstGeom>
        </p:spPr>
      </p:pic>
    </p:spTree>
    <p:extLst>
      <p:ext uri="{BB962C8B-B14F-4D97-AF65-F5344CB8AC3E}">
        <p14:creationId xmlns:p14="http://schemas.microsoft.com/office/powerpoint/2010/main" val="1714824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OMG Process</a:t>
            </a:r>
            <a:endParaRPr lang="en-US" dirty="0"/>
          </a:p>
        </p:txBody>
      </p:sp>
      <p:sp>
        <p:nvSpPr>
          <p:cNvPr id="5" name="Content Placeholder 4"/>
          <p:cNvSpPr>
            <a:spLocks noGrp="1"/>
          </p:cNvSpPr>
          <p:nvPr>
            <p:ph sz="half" idx="1"/>
          </p:nvPr>
        </p:nvSpPr>
        <p:spPr/>
        <p:txBody>
          <a:bodyPr/>
          <a:lstStyle/>
          <a:p>
            <a:r>
              <a:rPr lang="en-US" sz="2000" dirty="0" smtClean="0"/>
              <a:t>The operational risk/threat RFP has been issued by the Object Management Group</a:t>
            </a:r>
          </a:p>
          <a:p>
            <a:pPr lvl="1"/>
            <a:r>
              <a:rPr lang="en-US" sz="1800" dirty="0"/>
              <a:t>http://</a:t>
            </a:r>
            <a:r>
              <a:rPr lang="en-US" sz="1800" dirty="0" smtClean="0"/>
              <a:t>www.omg.org/cgi-bin/doc.cgi?sysa/2014-6-17</a:t>
            </a:r>
          </a:p>
          <a:p>
            <a:endParaRPr lang="en-US" sz="2000" dirty="0" smtClean="0"/>
          </a:p>
          <a:p>
            <a:r>
              <a:rPr lang="en-US" sz="2000" dirty="0" smtClean="0"/>
              <a:t>While there may be multiple submissions to an RFP, the submission team is currently unified and has a working site</a:t>
            </a:r>
          </a:p>
          <a:p>
            <a:pPr lvl="1"/>
            <a:r>
              <a:rPr lang="en-US" sz="1800" dirty="0"/>
              <a:t>https://github.com/omg-threat-modeling/phase1</a:t>
            </a:r>
            <a:r>
              <a:rPr lang="en-US" sz="1800" dirty="0" smtClean="0"/>
              <a:t>/</a:t>
            </a:r>
          </a:p>
          <a:p>
            <a:endParaRPr lang="en-US" sz="2000" dirty="0" smtClean="0"/>
          </a:p>
          <a:p>
            <a:r>
              <a:rPr lang="en-US" sz="2000" dirty="0" smtClean="0"/>
              <a:t>The submission team is open and invites collaborators</a:t>
            </a:r>
          </a:p>
          <a:p>
            <a:endParaRPr lang="en-US" sz="2000" dirty="0" smtClean="0"/>
          </a:p>
          <a:p>
            <a:r>
              <a:rPr lang="en-US" sz="2000" dirty="0" smtClean="0"/>
              <a:t>The final submission is due August 2015 but substantial assets will be developed sooner</a:t>
            </a:r>
            <a:endParaRPr lang="en-US" sz="2000" dirty="0"/>
          </a:p>
        </p:txBody>
      </p:sp>
    </p:spTree>
    <p:extLst>
      <p:ext uri="{BB962C8B-B14F-4D97-AF65-F5344CB8AC3E}">
        <p14:creationId xmlns:p14="http://schemas.microsoft.com/office/powerpoint/2010/main" val="3913121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Precepts</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 purpose/organizational/technology specific schema will not (should not) go away</a:t>
            </a:r>
          </a:p>
          <a:p>
            <a:r>
              <a:rPr lang="en-US" dirty="0" smtClean="0"/>
              <a:t>A “one size fits all” solution will not work</a:t>
            </a:r>
          </a:p>
          <a:p>
            <a:pPr lvl="1"/>
            <a:r>
              <a:rPr lang="en-US" dirty="0" smtClean="0"/>
              <a:t>There will be no one technology</a:t>
            </a:r>
          </a:p>
          <a:p>
            <a:pPr lvl="1"/>
            <a:r>
              <a:rPr lang="en-US" dirty="0" smtClean="0"/>
              <a:t>There will be no one terminology or language</a:t>
            </a:r>
          </a:p>
          <a:p>
            <a:pPr lvl="1"/>
            <a:r>
              <a:rPr lang="en-US" dirty="0" smtClean="0"/>
              <a:t>There will be no one data structure for threats and risks</a:t>
            </a:r>
          </a:p>
          <a:p>
            <a:r>
              <a:rPr lang="en-US" dirty="0" smtClean="0"/>
              <a:t>Our focus is </a:t>
            </a:r>
            <a:r>
              <a:rPr lang="en-US" u="sng" dirty="0" smtClean="0"/>
              <a:t>federation</a:t>
            </a:r>
          </a:p>
          <a:p>
            <a:pPr lvl="1"/>
            <a:r>
              <a:rPr lang="en-US" dirty="0" smtClean="0"/>
              <a:t>Understanding the concepts behind the schema</a:t>
            </a:r>
          </a:p>
          <a:p>
            <a:pPr lvl="1"/>
            <a:r>
              <a:rPr lang="en-US" dirty="0" smtClean="0"/>
              <a:t>Mapping them to/through a common conceptual model</a:t>
            </a:r>
          </a:p>
          <a:p>
            <a:pPr lvl="1"/>
            <a:r>
              <a:rPr lang="en-US" dirty="0" smtClean="0"/>
              <a:t>Enabling interoperability by bridging between the specific schema</a:t>
            </a:r>
          </a:p>
          <a:p>
            <a:pPr lvl="1"/>
            <a:r>
              <a:rPr lang="en-US" dirty="0" smtClean="0"/>
              <a:t>Supporting integration and coordination of mitigation and response capabilities</a:t>
            </a:r>
            <a:endParaRPr lang="en-US" dirty="0"/>
          </a:p>
        </p:txBody>
      </p:sp>
    </p:spTree>
    <p:extLst>
      <p:ext uri="{BB962C8B-B14F-4D97-AF65-F5344CB8AC3E}">
        <p14:creationId xmlns:p14="http://schemas.microsoft.com/office/powerpoint/2010/main" val="5926073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a:t>
            </a:r>
            <a:endParaRPr lang="en-US" dirty="0"/>
          </a:p>
        </p:txBody>
      </p:sp>
      <p:sp>
        <p:nvSpPr>
          <p:cNvPr id="3" name="Content Placeholder 2"/>
          <p:cNvSpPr>
            <a:spLocks noGrp="1"/>
          </p:cNvSpPr>
          <p:nvPr>
            <p:ph sz="half" idx="1"/>
          </p:nvPr>
        </p:nvSpPr>
        <p:spPr/>
        <p:txBody>
          <a:bodyPr>
            <a:normAutofit/>
          </a:bodyPr>
          <a:lstStyle/>
          <a:p>
            <a:r>
              <a:rPr lang="en-GB" sz="1800" dirty="0" smtClean="0"/>
              <a:t>The </a:t>
            </a:r>
            <a:r>
              <a:rPr lang="en-GB" sz="1800" dirty="0"/>
              <a:t>RFP calls for a </a:t>
            </a:r>
            <a:r>
              <a:rPr lang="en-GB" sz="1800" u="sng" dirty="0"/>
              <a:t>conceptual model </a:t>
            </a:r>
            <a:r>
              <a:rPr lang="en-GB" sz="1800" dirty="0"/>
              <a:t>for operational threats and risks that unifies the semantics of and can provide a bridge across multiple threat and risk schema and interfaces. The conceptual model will be informed by high-level concepts as defined by the Cyber domain, existing NIEM domains and other applicable domains, but is not specific to those domains. This will enable combined Cyber, physical, criminal and natural threats and risks to be federated, understood and responded to effectively. </a:t>
            </a:r>
            <a:endParaRPr lang="en-GB" sz="1800" dirty="0" smtClean="0"/>
          </a:p>
          <a:p>
            <a:r>
              <a:rPr lang="en-GB" sz="1800" dirty="0"/>
              <a:t>Out of scope for this RFP is non-operational business relevant risk such as marketplace risk, credit risk, legal risk, project management risk, etc. </a:t>
            </a:r>
            <a:endParaRPr lang="en-US" sz="1800" dirty="0"/>
          </a:p>
          <a:p>
            <a:r>
              <a:rPr lang="en-GB" sz="1800" dirty="0"/>
              <a:t>The conceptual model will have an </a:t>
            </a:r>
            <a:r>
              <a:rPr lang="en-GB" sz="1800" u="sng" dirty="0" smtClean="0"/>
              <a:t>explicit </a:t>
            </a:r>
            <a:r>
              <a:rPr lang="en-GB" sz="1800" u="sng" dirty="0"/>
              <a:t>mapping </a:t>
            </a:r>
            <a:r>
              <a:rPr lang="en-GB" sz="1800" dirty="0"/>
              <a:t>to </a:t>
            </a:r>
            <a:r>
              <a:rPr lang="en-GB" sz="1800" dirty="0" smtClean="0"/>
              <a:t>NIEM and STIX</a:t>
            </a:r>
            <a:r>
              <a:rPr lang="en-GB" sz="1800" dirty="0"/>
              <a:t>. Other exchange formats, such as CAP may be supported as well.</a:t>
            </a:r>
            <a:endParaRPr lang="en-US" sz="1800" dirty="0"/>
          </a:p>
          <a:p>
            <a:endParaRPr lang="en-US" sz="1800" dirty="0"/>
          </a:p>
        </p:txBody>
      </p:sp>
    </p:spTree>
    <p:extLst>
      <p:ext uri="{BB962C8B-B14F-4D97-AF65-F5344CB8AC3E}">
        <p14:creationId xmlns:p14="http://schemas.microsoft.com/office/powerpoint/2010/main" val="1266547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Typical Threat/Risk Concepts To Define</a:t>
            </a:r>
            <a:endParaRPr lang="en-US" sz="3200" dirty="0"/>
          </a:p>
        </p:txBody>
      </p:sp>
      <p:sp>
        <p:nvSpPr>
          <p:cNvPr id="3" name="Content Placeholder 2"/>
          <p:cNvSpPr>
            <a:spLocks noGrp="1"/>
          </p:cNvSpPr>
          <p:nvPr>
            <p:ph sz="half" idx="1"/>
          </p:nvPr>
        </p:nvSpPr>
        <p:spPr/>
        <p:txBody>
          <a:bodyPr numCol="3">
            <a:normAutofit lnSpcReduction="10000"/>
          </a:bodyPr>
          <a:lstStyle/>
          <a:p>
            <a:r>
              <a:rPr lang="en-US" dirty="0" smtClean="0"/>
              <a:t>Operational Threat</a:t>
            </a:r>
          </a:p>
          <a:p>
            <a:r>
              <a:rPr lang="en-US" dirty="0" smtClean="0"/>
              <a:t>Operational Risk</a:t>
            </a:r>
          </a:p>
          <a:p>
            <a:r>
              <a:rPr lang="en-US" dirty="0" smtClean="0"/>
              <a:t>Asset</a:t>
            </a:r>
            <a:endParaRPr lang="en-US" dirty="0"/>
          </a:p>
          <a:p>
            <a:r>
              <a:rPr lang="en-US" dirty="0" smtClean="0"/>
              <a:t>Campaign</a:t>
            </a:r>
            <a:endParaRPr lang="en-US" dirty="0"/>
          </a:p>
          <a:p>
            <a:r>
              <a:rPr lang="en-US" dirty="0" smtClean="0"/>
              <a:t>Cause</a:t>
            </a:r>
            <a:endParaRPr lang="en-US" dirty="0"/>
          </a:p>
          <a:p>
            <a:r>
              <a:rPr lang="en-US" dirty="0" smtClean="0"/>
              <a:t>Effect</a:t>
            </a:r>
            <a:endParaRPr lang="en-US" dirty="0"/>
          </a:p>
          <a:p>
            <a:r>
              <a:rPr lang="en-US" dirty="0" smtClean="0"/>
              <a:t>Exploit </a:t>
            </a:r>
            <a:r>
              <a:rPr lang="en-US" dirty="0"/>
              <a:t>target</a:t>
            </a:r>
          </a:p>
          <a:p>
            <a:r>
              <a:rPr lang="en-US" dirty="0" smtClean="0"/>
              <a:t>Goal</a:t>
            </a:r>
            <a:endParaRPr lang="en-US" dirty="0"/>
          </a:p>
          <a:p>
            <a:r>
              <a:rPr lang="en-US" dirty="0" smtClean="0"/>
              <a:t>Hazard</a:t>
            </a:r>
            <a:endParaRPr lang="en-US" dirty="0"/>
          </a:p>
          <a:p>
            <a:r>
              <a:rPr lang="en-US" dirty="0" smtClean="0"/>
              <a:t>Impact</a:t>
            </a:r>
            <a:endParaRPr lang="en-US" dirty="0"/>
          </a:p>
          <a:p>
            <a:r>
              <a:rPr lang="en-US" dirty="0" smtClean="0"/>
              <a:t>Incident</a:t>
            </a:r>
            <a:endParaRPr lang="en-US" dirty="0"/>
          </a:p>
          <a:p>
            <a:r>
              <a:rPr lang="en-US" dirty="0" smtClean="0"/>
              <a:t>Indicator</a:t>
            </a:r>
            <a:endParaRPr lang="en-US" dirty="0"/>
          </a:p>
          <a:p>
            <a:r>
              <a:rPr lang="en-US" dirty="0" smtClean="0"/>
              <a:t>Likelihood</a:t>
            </a:r>
            <a:endParaRPr lang="en-US" dirty="0"/>
          </a:p>
          <a:p>
            <a:r>
              <a:rPr lang="en-US" dirty="0" smtClean="0"/>
              <a:t>Mitigation</a:t>
            </a:r>
            <a:endParaRPr lang="en-US" dirty="0"/>
          </a:p>
          <a:p>
            <a:r>
              <a:rPr lang="en-US" dirty="0" smtClean="0"/>
              <a:t>Observable</a:t>
            </a:r>
            <a:endParaRPr lang="en-US" dirty="0"/>
          </a:p>
          <a:p>
            <a:r>
              <a:rPr lang="en-US" dirty="0" smtClean="0"/>
              <a:t>Observation</a:t>
            </a:r>
            <a:endParaRPr lang="en-US" dirty="0"/>
          </a:p>
          <a:p>
            <a:r>
              <a:rPr lang="en-US" dirty="0" smtClean="0"/>
              <a:t>Observation Metadata</a:t>
            </a:r>
            <a:endParaRPr lang="en-US" dirty="0"/>
          </a:p>
          <a:p>
            <a:r>
              <a:rPr lang="en-US" dirty="0" smtClean="0"/>
              <a:t>Procedures</a:t>
            </a:r>
            <a:endParaRPr lang="en-US" dirty="0"/>
          </a:p>
          <a:p>
            <a:r>
              <a:rPr lang="en-US" dirty="0" smtClean="0"/>
              <a:t>Risk</a:t>
            </a:r>
            <a:endParaRPr lang="en-US" dirty="0"/>
          </a:p>
          <a:p>
            <a:r>
              <a:rPr lang="en-US" dirty="0" smtClean="0"/>
              <a:t>Safeguard</a:t>
            </a:r>
            <a:endParaRPr lang="en-US" dirty="0"/>
          </a:p>
          <a:p>
            <a:r>
              <a:rPr lang="en-US" dirty="0" smtClean="0"/>
              <a:t>Severity</a:t>
            </a:r>
            <a:endParaRPr lang="en-US" dirty="0"/>
          </a:p>
          <a:p>
            <a:r>
              <a:rPr lang="en-US" dirty="0" smtClean="0"/>
              <a:t>Strategy</a:t>
            </a:r>
            <a:endParaRPr lang="en-US" dirty="0"/>
          </a:p>
          <a:p>
            <a:r>
              <a:rPr lang="en-US" dirty="0" smtClean="0"/>
              <a:t>Tactics</a:t>
            </a:r>
            <a:endParaRPr lang="en-US" dirty="0"/>
          </a:p>
          <a:p>
            <a:r>
              <a:rPr lang="en-US" dirty="0" smtClean="0"/>
              <a:t>Techniques</a:t>
            </a:r>
            <a:endParaRPr lang="en-US" dirty="0"/>
          </a:p>
          <a:p>
            <a:r>
              <a:rPr lang="en-US" dirty="0" smtClean="0"/>
              <a:t>Threat</a:t>
            </a:r>
            <a:endParaRPr lang="en-US" dirty="0"/>
          </a:p>
          <a:p>
            <a:r>
              <a:rPr lang="en-US" dirty="0" smtClean="0"/>
              <a:t>Threat </a:t>
            </a:r>
            <a:r>
              <a:rPr lang="en-US" dirty="0"/>
              <a:t>actor</a:t>
            </a:r>
          </a:p>
          <a:p>
            <a:r>
              <a:rPr lang="en-US" dirty="0" smtClean="0"/>
              <a:t>Threat </a:t>
            </a:r>
            <a:r>
              <a:rPr lang="en-US" dirty="0"/>
              <a:t>source</a:t>
            </a:r>
          </a:p>
          <a:p>
            <a:r>
              <a:rPr lang="en-US" dirty="0" smtClean="0"/>
              <a:t>Undesired </a:t>
            </a:r>
            <a:r>
              <a:rPr lang="en-US" dirty="0"/>
              <a:t>event</a:t>
            </a:r>
          </a:p>
          <a:p>
            <a:endParaRPr lang="en-US" dirty="0"/>
          </a:p>
        </p:txBody>
      </p:sp>
      <p:sp>
        <p:nvSpPr>
          <p:cNvPr id="4" name="TextBox 3"/>
          <p:cNvSpPr txBox="1"/>
          <p:nvPr/>
        </p:nvSpPr>
        <p:spPr>
          <a:xfrm>
            <a:off x="5911681" y="5565820"/>
            <a:ext cx="2775119" cy="369332"/>
          </a:xfrm>
          <a:prstGeom prst="rect">
            <a:avLst/>
          </a:prstGeom>
          <a:noFill/>
        </p:spPr>
        <p:txBody>
          <a:bodyPr wrap="none" rtlCol="0">
            <a:spAutoFit/>
          </a:bodyPr>
          <a:lstStyle/>
          <a:p>
            <a:r>
              <a:rPr lang="en-US" dirty="0" smtClean="0"/>
              <a:t>Note: List not exhaustive.</a:t>
            </a:r>
            <a:endParaRPr lang="en-US" dirty="0"/>
          </a:p>
        </p:txBody>
      </p:sp>
    </p:spTree>
    <p:extLst>
      <p:ext uri="{BB962C8B-B14F-4D97-AF65-F5344CB8AC3E}">
        <p14:creationId xmlns:p14="http://schemas.microsoft.com/office/powerpoint/2010/main" val="2678676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Foundations</a:t>
            </a:r>
            <a:endParaRPr lang="en-US" dirty="0"/>
          </a:p>
        </p:txBody>
      </p:sp>
      <p:sp>
        <p:nvSpPr>
          <p:cNvPr id="3" name="Content Placeholder 2"/>
          <p:cNvSpPr>
            <a:spLocks noGrp="1"/>
          </p:cNvSpPr>
          <p:nvPr>
            <p:ph sz="half" idx="1"/>
          </p:nvPr>
        </p:nvSpPr>
        <p:spPr/>
        <p:txBody>
          <a:bodyPr>
            <a:normAutofit/>
          </a:bodyPr>
          <a:lstStyle/>
          <a:p>
            <a:r>
              <a:rPr lang="en-US" dirty="0" smtClean="0"/>
              <a:t>STIX/TAXII used for indicator of compromise (IOC) sharing and some limited modeling adjacent to the cyber domain</a:t>
            </a:r>
          </a:p>
          <a:p>
            <a:r>
              <a:rPr lang="en-US" dirty="0" smtClean="0"/>
              <a:t>Oasis EDXL – Emergency management domain</a:t>
            </a:r>
          </a:p>
          <a:p>
            <a:r>
              <a:rPr lang="en-US" dirty="0" smtClean="0"/>
              <a:t>NIEM in law enforcement</a:t>
            </a:r>
          </a:p>
          <a:p>
            <a:r>
              <a:rPr lang="en-US" dirty="0" smtClean="0"/>
              <a:t>Other “cyber” initiatives (e.g. </a:t>
            </a:r>
            <a:r>
              <a:rPr lang="en-US" dirty="0" err="1" smtClean="0"/>
              <a:t>IODef</a:t>
            </a:r>
            <a:r>
              <a:rPr lang="en-US" dirty="0" smtClean="0"/>
              <a:t>, </a:t>
            </a:r>
            <a:r>
              <a:rPr lang="en-US" dirty="0" err="1" smtClean="0"/>
              <a:t>Yara</a:t>
            </a:r>
            <a:r>
              <a:rPr lang="en-US" dirty="0" smtClean="0"/>
              <a:t>, Snort, etc.) are getting beyond their traditional boundaries</a:t>
            </a:r>
          </a:p>
          <a:p>
            <a:pPr lvl="1"/>
            <a:endParaRPr lang="en-US" dirty="0"/>
          </a:p>
        </p:txBody>
      </p:sp>
    </p:spTree>
    <p:extLst>
      <p:ext uri="{BB962C8B-B14F-4D97-AF65-F5344CB8AC3E}">
        <p14:creationId xmlns:p14="http://schemas.microsoft.com/office/powerpoint/2010/main" val="40010792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4185" y="766116"/>
            <a:ext cx="8594768"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Wide &amp; shallow conceptual model generically covering threats and risks</a:t>
            </a:r>
            <a:endParaRPr lang="en-US" dirty="0"/>
          </a:p>
        </p:txBody>
      </p:sp>
      <p:sp>
        <p:nvSpPr>
          <p:cNvPr id="6" name="Rectangle 5"/>
          <p:cNvSpPr/>
          <p:nvPr/>
        </p:nvSpPr>
        <p:spPr>
          <a:xfrm>
            <a:off x="3004940" y="1589855"/>
            <a:ext cx="2156971" cy="836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High level Cyber-threat/risk concepts</a:t>
            </a:r>
            <a:endParaRPr lang="en-US" dirty="0"/>
          </a:p>
        </p:txBody>
      </p:sp>
      <p:sp>
        <p:nvSpPr>
          <p:cNvPr id="10" name="Rectangle 9"/>
          <p:cNvSpPr/>
          <p:nvPr/>
        </p:nvSpPr>
        <p:spPr>
          <a:xfrm>
            <a:off x="6295247" y="1589856"/>
            <a:ext cx="1291853" cy="13716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Law Enforcement / Emergency Management Concepts</a:t>
            </a:r>
          </a:p>
          <a:p>
            <a:pPr algn="ctr"/>
            <a:endParaRPr lang="en-US" sz="1400" dirty="0">
              <a:solidFill>
                <a:schemeClr val="bg2">
                  <a:lumMod val="25000"/>
                </a:schemeClr>
              </a:solidFill>
            </a:endParaRPr>
          </a:p>
        </p:txBody>
      </p:sp>
      <p:sp>
        <p:nvSpPr>
          <p:cNvPr id="14" name="Rounded Rectangle 13"/>
          <p:cNvSpPr/>
          <p:nvPr/>
        </p:nvSpPr>
        <p:spPr>
          <a:xfrm>
            <a:off x="4589981" y="2960137"/>
            <a:ext cx="1705265" cy="867747"/>
          </a:xfrm>
          <a:prstGeom prst="round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NIEM Threat/Risk Representation</a:t>
            </a:r>
            <a:endParaRPr lang="en-US" sz="1600" dirty="0"/>
          </a:p>
        </p:txBody>
      </p:sp>
      <p:sp>
        <p:nvSpPr>
          <p:cNvPr id="15" name="Left-Right-Up Arrow 14"/>
          <p:cNvSpPr/>
          <p:nvPr/>
        </p:nvSpPr>
        <p:spPr>
          <a:xfrm rot="16200000">
            <a:off x="4883720" y="1866724"/>
            <a:ext cx="1371604" cy="815222"/>
          </a:xfrm>
          <a:prstGeom prst="leftRightUpArrow">
            <a:avLst>
              <a:gd name="adj1" fmla="val 14677"/>
              <a:gd name="adj2" fmla="val 14776"/>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296717" y="4944964"/>
            <a:ext cx="1195171"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2">
                    <a:lumMod val="25000"/>
                  </a:schemeClr>
                </a:solidFill>
              </a:rPr>
              <a:t>NIEM Exchanges</a:t>
            </a:r>
          </a:p>
          <a:p>
            <a:pPr algn="ctr"/>
            <a:r>
              <a:rPr lang="en-US" sz="1200" dirty="0" smtClean="0">
                <a:solidFill>
                  <a:schemeClr val="bg2">
                    <a:lumMod val="25000"/>
                  </a:schemeClr>
                </a:solidFill>
              </a:rPr>
              <a:t>EDXL / CAP</a:t>
            </a:r>
          </a:p>
          <a:p>
            <a:pPr algn="ctr"/>
            <a:r>
              <a:rPr lang="en-US" sz="1200" dirty="0" smtClean="0">
                <a:solidFill>
                  <a:schemeClr val="bg2">
                    <a:lumMod val="25000"/>
                  </a:schemeClr>
                </a:solidFill>
              </a:rPr>
              <a:t>Others…</a:t>
            </a:r>
            <a:endParaRPr lang="en-US" sz="1200" dirty="0">
              <a:solidFill>
                <a:schemeClr val="bg2">
                  <a:lumMod val="25000"/>
                </a:schemeClr>
              </a:solidFill>
            </a:endParaRPr>
          </a:p>
        </p:txBody>
      </p:sp>
      <p:sp>
        <p:nvSpPr>
          <p:cNvPr id="27" name="Rounded Rectangle 26"/>
          <p:cNvSpPr/>
          <p:nvPr/>
        </p:nvSpPr>
        <p:spPr>
          <a:xfrm>
            <a:off x="2819491" y="2768161"/>
            <a:ext cx="1582563" cy="1646584"/>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STIX/TAXII/Cybox</a:t>
            </a:r>
          </a:p>
          <a:p>
            <a:pPr algn="ctr"/>
            <a:r>
              <a:rPr lang="en-US" sz="1400" dirty="0" smtClean="0">
                <a:solidFill>
                  <a:schemeClr val="bg2">
                    <a:lumMod val="25000"/>
                  </a:schemeClr>
                </a:solidFill>
              </a:rPr>
              <a:t>IODEF</a:t>
            </a:r>
          </a:p>
          <a:p>
            <a:pPr algn="ctr"/>
            <a:r>
              <a:rPr lang="en-US" sz="1400" dirty="0" smtClean="0">
                <a:solidFill>
                  <a:schemeClr val="bg2">
                    <a:lumMod val="25000"/>
                  </a:schemeClr>
                </a:solidFill>
              </a:rPr>
              <a:t>SACM</a:t>
            </a:r>
          </a:p>
          <a:p>
            <a:pPr algn="ctr"/>
            <a:r>
              <a:rPr lang="en-US" sz="1400" dirty="0" smtClean="0">
                <a:solidFill>
                  <a:schemeClr val="bg2">
                    <a:lumMod val="25000"/>
                  </a:schemeClr>
                </a:solidFill>
              </a:rPr>
              <a:t>ISO</a:t>
            </a:r>
          </a:p>
          <a:p>
            <a:pPr algn="ctr"/>
            <a:r>
              <a:rPr lang="en-US" sz="1400" dirty="0" smtClean="0">
                <a:solidFill>
                  <a:schemeClr val="bg2">
                    <a:lumMod val="25000"/>
                  </a:schemeClr>
                </a:solidFill>
              </a:rPr>
              <a:t>NIST</a:t>
            </a:r>
          </a:p>
          <a:p>
            <a:pPr algn="ctr"/>
            <a:r>
              <a:rPr lang="en-US" sz="1400" dirty="0" smtClean="0">
                <a:solidFill>
                  <a:schemeClr val="bg2">
                    <a:lumMod val="25000"/>
                  </a:schemeClr>
                </a:solidFill>
              </a:rPr>
              <a:t>Others…</a:t>
            </a:r>
            <a:endParaRPr lang="en-US" sz="1400" dirty="0">
              <a:solidFill>
                <a:schemeClr val="bg2">
                  <a:lumMod val="25000"/>
                </a:schemeClr>
              </a:solidFill>
            </a:endParaRPr>
          </a:p>
        </p:txBody>
      </p:sp>
      <p:sp>
        <p:nvSpPr>
          <p:cNvPr id="29" name="Up Arrow 28"/>
          <p:cNvSpPr/>
          <p:nvPr/>
        </p:nvSpPr>
        <p:spPr>
          <a:xfrm>
            <a:off x="6761342" y="2961455"/>
            <a:ext cx="265922" cy="1983509"/>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004939" y="1177986"/>
            <a:ext cx="5874013" cy="41054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Operational  Threat &amp; Risk Concepts</a:t>
            </a:r>
            <a:endParaRPr lang="en-US" dirty="0"/>
          </a:p>
        </p:txBody>
      </p:sp>
      <p:sp>
        <p:nvSpPr>
          <p:cNvPr id="21" name="Rectangle 20"/>
          <p:cNvSpPr/>
          <p:nvPr/>
        </p:nvSpPr>
        <p:spPr>
          <a:xfrm>
            <a:off x="434526" y="1176978"/>
            <a:ext cx="1283463" cy="831171"/>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Other risks (Out of scope)</a:t>
            </a:r>
            <a:endParaRPr lang="en-US" sz="1600" dirty="0">
              <a:solidFill>
                <a:schemeClr val="tx1"/>
              </a:solidFill>
            </a:endParaRPr>
          </a:p>
        </p:txBody>
      </p:sp>
      <p:sp>
        <p:nvSpPr>
          <p:cNvPr id="22" name="Up Arrow 21"/>
          <p:cNvSpPr/>
          <p:nvPr/>
        </p:nvSpPr>
        <p:spPr>
          <a:xfrm>
            <a:off x="3350521" y="2404961"/>
            <a:ext cx="265922" cy="363200"/>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284185" y="3394010"/>
            <a:ext cx="1695419" cy="2418701"/>
          </a:xfrm>
          <a:prstGeom prst="roundRect">
            <a:avLst/>
          </a:prstGeom>
          <a:solidFill>
            <a:schemeClr val="bg2">
              <a:lumMod val="90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u="sng" dirty="0" smtClean="0">
                <a:solidFill>
                  <a:schemeClr val="bg2">
                    <a:lumMod val="25000"/>
                  </a:schemeClr>
                </a:solidFill>
              </a:rPr>
              <a:t>Other Risks</a:t>
            </a:r>
          </a:p>
          <a:p>
            <a:pPr algn="ctr"/>
            <a:r>
              <a:rPr lang="en-US" sz="1400" dirty="0" smtClean="0">
                <a:solidFill>
                  <a:schemeClr val="bg2">
                    <a:lumMod val="25000"/>
                  </a:schemeClr>
                </a:solidFill>
              </a:rPr>
              <a:t>Systemic Risk</a:t>
            </a:r>
          </a:p>
          <a:p>
            <a:pPr algn="ctr"/>
            <a:r>
              <a:rPr lang="en-US" sz="1400" dirty="0" smtClean="0">
                <a:solidFill>
                  <a:schemeClr val="bg2">
                    <a:lumMod val="25000"/>
                  </a:schemeClr>
                </a:solidFill>
              </a:rPr>
              <a:t>Credit Risk</a:t>
            </a:r>
          </a:p>
          <a:p>
            <a:pPr algn="ctr"/>
            <a:r>
              <a:rPr lang="en-US" sz="1400" dirty="0" smtClean="0">
                <a:solidFill>
                  <a:schemeClr val="bg2">
                    <a:lumMod val="25000"/>
                  </a:schemeClr>
                </a:solidFill>
              </a:rPr>
              <a:t>Market Risk</a:t>
            </a:r>
          </a:p>
          <a:p>
            <a:pPr algn="ctr"/>
            <a:r>
              <a:rPr lang="en-US" sz="1400" dirty="0" smtClean="0">
                <a:solidFill>
                  <a:schemeClr val="bg2">
                    <a:lumMod val="25000"/>
                  </a:schemeClr>
                </a:solidFill>
              </a:rPr>
              <a:t>Pension Risk</a:t>
            </a:r>
          </a:p>
          <a:p>
            <a:pPr algn="ctr"/>
            <a:r>
              <a:rPr lang="en-US" sz="1400" dirty="0" smtClean="0">
                <a:solidFill>
                  <a:schemeClr val="bg2">
                    <a:lumMod val="25000"/>
                  </a:schemeClr>
                </a:solidFill>
              </a:rPr>
              <a:t>Reputation Risk</a:t>
            </a:r>
          </a:p>
          <a:p>
            <a:pPr algn="ctr"/>
            <a:r>
              <a:rPr lang="en-US" sz="1400" dirty="0" smtClean="0">
                <a:solidFill>
                  <a:schemeClr val="bg2">
                    <a:lumMod val="25000"/>
                  </a:schemeClr>
                </a:solidFill>
              </a:rPr>
              <a:t>Liquidity Risk</a:t>
            </a:r>
          </a:p>
          <a:p>
            <a:pPr algn="ctr"/>
            <a:r>
              <a:rPr lang="en-US" sz="1400" dirty="0" smtClean="0">
                <a:solidFill>
                  <a:schemeClr val="bg2">
                    <a:lumMod val="25000"/>
                  </a:schemeClr>
                </a:solidFill>
              </a:rPr>
              <a:t>Legal Risk</a:t>
            </a:r>
          </a:p>
          <a:p>
            <a:pPr algn="ctr"/>
            <a:r>
              <a:rPr lang="en-US" sz="1400" dirty="0" smtClean="0">
                <a:solidFill>
                  <a:schemeClr val="bg2">
                    <a:lumMod val="25000"/>
                  </a:schemeClr>
                </a:solidFill>
              </a:rPr>
              <a:t>Project Management  Risk</a:t>
            </a:r>
          </a:p>
        </p:txBody>
      </p:sp>
      <p:sp>
        <p:nvSpPr>
          <p:cNvPr id="17" name="Up Arrow 16"/>
          <p:cNvSpPr/>
          <p:nvPr/>
        </p:nvSpPr>
        <p:spPr>
          <a:xfrm>
            <a:off x="981806" y="2008149"/>
            <a:ext cx="265922" cy="1385861"/>
          </a:xfrm>
          <a:prstGeom prst="up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7587100" y="1593776"/>
            <a:ext cx="1291853" cy="2786962"/>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2">
                  <a:lumMod val="25000"/>
                </a:schemeClr>
              </a:solidFill>
            </a:endParaRPr>
          </a:p>
          <a:p>
            <a:pPr algn="ctr"/>
            <a:r>
              <a:rPr lang="en-US" sz="1400" dirty="0" smtClean="0">
                <a:solidFill>
                  <a:schemeClr val="bg2">
                    <a:lumMod val="25000"/>
                  </a:schemeClr>
                </a:solidFill>
              </a:rPr>
              <a:t>Physical. Spectrum, facilities,</a:t>
            </a:r>
          </a:p>
          <a:p>
            <a:pPr algn="ctr"/>
            <a:r>
              <a:rPr lang="en-US" sz="1400" dirty="0" smtClean="0">
                <a:solidFill>
                  <a:schemeClr val="bg2">
                    <a:lumMod val="25000"/>
                  </a:schemeClr>
                </a:solidFill>
              </a:rPr>
              <a:t>Probabilities, Forensic, Chemical, Biological,  Medical, Nuclear, Military and Intelligence threats concepts</a:t>
            </a:r>
          </a:p>
          <a:p>
            <a:pPr algn="ctr"/>
            <a:endParaRPr lang="en-US" sz="1400" dirty="0">
              <a:solidFill>
                <a:schemeClr val="bg2">
                  <a:lumMod val="25000"/>
                </a:schemeClr>
              </a:solidFill>
            </a:endParaRPr>
          </a:p>
        </p:txBody>
      </p:sp>
      <p:sp>
        <p:nvSpPr>
          <p:cNvPr id="24" name="Rounded Rectangle 23"/>
          <p:cNvSpPr/>
          <p:nvPr/>
        </p:nvSpPr>
        <p:spPr>
          <a:xfrm>
            <a:off x="7587099" y="4954664"/>
            <a:ext cx="1291853" cy="867747"/>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bg2">
                    <a:lumMod val="25000"/>
                  </a:schemeClr>
                </a:solidFill>
              </a:rPr>
              <a:t>Other Inputs</a:t>
            </a:r>
            <a:endParaRPr lang="en-US" sz="1400" dirty="0">
              <a:solidFill>
                <a:schemeClr val="bg2">
                  <a:lumMod val="25000"/>
                </a:schemeClr>
              </a:solidFill>
            </a:endParaRPr>
          </a:p>
        </p:txBody>
      </p:sp>
      <p:sp>
        <p:nvSpPr>
          <p:cNvPr id="25" name="Up Arrow 24"/>
          <p:cNvSpPr/>
          <p:nvPr/>
        </p:nvSpPr>
        <p:spPr>
          <a:xfrm>
            <a:off x="8100064" y="4380738"/>
            <a:ext cx="265922" cy="573926"/>
          </a:xfrm>
          <a:prstGeom prst="upArrow">
            <a:avLst/>
          </a:prstGeom>
          <a:gradFill>
            <a:gsLst>
              <a:gs pos="0">
                <a:schemeClr val="accent1">
                  <a:tint val="100000"/>
                  <a:shade val="100000"/>
                  <a:satMod val="130000"/>
                  <a:alpha val="27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287028" y="5264808"/>
            <a:ext cx="2318395" cy="508518"/>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bg2">
                    <a:lumMod val="25000"/>
                  </a:schemeClr>
                </a:solidFill>
              </a:rPr>
              <a:t>In Scope with Limited Detail</a:t>
            </a:r>
            <a:endParaRPr lang="en-US" sz="1600" dirty="0">
              <a:solidFill>
                <a:schemeClr val="bg2">
                  <a:lumMod val="25000"/>
                </a:schemeClr>
              </a:solidFill>
            </a:endParaRPr>
          </a:p>
        </p:txBody>
      </p:sp>
      <p:sp>
        <p:nvSpPr>
          <p:cNvPr id="28" name="Rectangle 27"/>
          <p:cNvSpPr/>
          <p:nvPr/>
        </p:nvSpPr>
        <p:spPr>
          <a:xfrm>
            <a:off x="3287029" y="4750070"/>
            <a:ext cx="2318394" cy="51473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Normative</a:t>
            </a:r>
          </a:p>
          <a:p>
            <a:pPr algn="ctr"/>
            <a:r>
              <a:rPr lang="en-US" sz="1600" dirty="0" smtClean="0"/>
              <a:t>(Formal Specification)</a:t>
            </a:r>
            <a:endParaRPr lang="en-US" sz="1600" dirty="0"/>
          </a:p>
        </p:txBody>
      </p:sp>
      <p:sp>
        <p:nvSpPr>
          <p:cNvPr id="30" name="Rounded Rectangle 29"/>
          <p:cNvSpPr/>
          <p:nvPr/>
        </p:nvSpPr>
        <p:spPr>
          <a:xfrm>
            <a:off x="3287029" y="5788033"/>
            <a:ext cx="2318394" cy="457319"/>
          </a:xfrm>
          <a:prstGeom prst="roundRect">
            <a:avLst/>
          </a:prstGeom>
          <a:solidFill>
            <a:schemeClr val="accent4">
              <a:lumMod val="75000"/>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2">
                    <a:lumMod val="25000"/>
                  </a:schemeClr>
                </a:solidFill>
              </a:rPr>
              <a:t>Informative</a:t>
            </a:r>
            <a:endParaRPr lang="en-US" dirty="0">
              <a:solidFill>
                <a:schemeClr val="bg2">
                  <a:lumMod val="25000"/>
                </a:schemeClr>
              </a:solidFill>
            </a:endParaRPr>
          </a:p>
        </p:txBody>
      </p:sp>
      <p:sp>
        <p:nvSpPr>
          <p:cNvPr id="31" name="TextBox 30"/>
          <p:cNvSpPr txBox="1"/>
          <p:nvPr/>
        </p:nvSpPr>
        <p:spPr>
          <a:xfrm>
            <a:off x="4119327" y="4380738"/>
            <a:ext cx="864019" cy="369332"/>
          </a:xfrm>
          <a:prstGeom prst="rect">
            <a:avLst/>
          </a:prstGeom>
          <a:noFill/>
        </p:spPr>
        <p:txBody>
          <a:bodyPr wrap="none" rtlCol="0">
            <a:spAutoFit/>
          </a:bodyPr>
          <a:lstStyle/>
          <a:p>
            <a:r>
              <a:rPr lang="en-US" dirty="0" smtClean="0"/>
              <a:t>Legend</a:t>
            </a:r>
            <a:endParaRPr lang="en-US" dirty="0"/>
          </a:p>
        </p:txBody>
      </p:sp>
      <p:sp>
        <p:nvSpPr>
          <p:cNvPr id="2" name="Title 1"/>
          <p:cNvSpPr>
            <a:spLocks noGrp="1"/>
          </p:cNvSpPr>
          <p:nvPr>
            <p:ph type="title"/>
          </p:nvPr>
        </p:nvSpPr>
        <p:spPr>
          <a:xfrm>
            <a:off x="464848" y="143253"/>
            <a:ext cx="8016240" cy="637569"/>
          </a:xfrm>
        </p:spPr>
        <p:txBody>
          <a:bodyPr>
            <a:normAutofit fontScale="90000"/>
          </a:bodyPr>
          <a:lstStyle/>
          <a:p>
            <a:r>
              <a:rPr lang="en-US" dirty="0" smtClean="0"/>
              <a:t>Scope Diagram</a:t>
            </a:r>
            <a:endParaRPr lang="en-US" dirty="0"/>
          </a:p>
        </p:txBody>
      </p:sp>
    </p:spTree>
    <p:extLst>
      <p:ext uri="{BB962C8B-B14F-4D97-AF65-F5344CB8AC3E}">
        <p14:creationId xmlns:p14="http://schemas.microsoft.com/office/powerpoint/2010/main" val="38015715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Submission Team </a:t>
            </a:r>
            <a:r>
              <a:rPr lang="en-US" dirty="0" smtClean="0"/>
              <a:t>Progress</a:t>
            </a:r>
            <a:endParaRPr lang="en-US" dirty="0"/>
          </a:p>
        </p:txBody>
      </p:sp>
      <p:sp>
        <p:nvSpPr>
          <p:cNvPr id="4" name="Text Placeholder 3"/>
          <p:cNvSpPr>
            <a:spLocks noGrp="1"/>
          </p:cNvSpPr>
          <p:nvPr>
            <p:ph sz="half" idx="1"/>
          </p:nvPr>
        </p:nvSpPr>
        <p:spPr/>
        <p:txBody>
          <a:bodyPr/>
          <a:lstStyle/>
          <a:p>
            <a:r>
              <a:rPr lang="en-US" sz="2000" dirty="0" smtClean="0"/>
              <a:t>A team has formed and has resources from both industry and government sources with a collaboration site, regular meetings and email list</a:t>
            </a:r>
          </a:p>
          <a:p>
            <a:r>
              <a:rPr lang="en-US" sz="2000" dirty="0" smtClean="0"/>
              <a:t>UML models of several informative models have been produced</a:t>
            </a:r>
          </a:p>
          <a:p>
            <a:pPr lvl="1"/>
            <a:r>
              <a:rPr lang="en-US" sz="1800" dirty="0" smtClean="0"/>
              <a:t>STIX, NIEM, CAP, ISO 072-2009, Business Motivation</a:t>
            </a:r>
          </a:p>
          <a:p>
            <a:r>
              <a:rPr lang="en-US" sz="2000" dirty="0" smtClean="0"/>
              <a:t>Foundational conceptual models have been developed</a:t>
            </a:r>
          </a:p>
          <a:p>
            <a:r>
              <a:rPr lang="en-US" sz="2000" dirty="0" smtClean="0"/>
              <a:t>Mechanisms for UML based mapping are in prototype (leverages SIMF effort)</a:t>
            </a:r>
          </a:p>
          <a:p>
            <a:r>
              <a:rPr lang="en-US" sz="2000" dirty="0" smtClean="0"/>
              <a:t>Mappings between the conceptual model are started for</a:t>
            </a:r>
          </a:p>
          <a:p>
            <a:pPr lvl="1"/>
            <a:r>
              <a:rPr lang="en-US" sz="1800" dirty="0" smtClean="0"/>
              <a:t>STIX</a:t>
            </a:r>
          </a:p>
          <a:p>
            <a:pPr lvl="1"/>
            <a:r>
              <a:rPr lang="en-US" sz="1800" dirty="0" smtClean="0"/>
              <a:t>NIEM</a:t>
            </a:r>
          </a:p>
          <a:p>
            <a:r>
              <a:rPr lang="en-US" sz="2000" dirty="0" smtClean="0"/>
              <a:t>Outreach campaign initiated (industry conferences, vendors, standards organizations and government agencies)</a:t>
            </a:r>
            <a:endParaRPr lang="en-US" sz="2000" dirty="0"/>
          </a:p>
        </p:txBody>
      </p:sp>
    </p:spTree>
    <p:extLst>
      <p:ext uri="{BB962C8B-B14F-4D97-AF65-F5344CB8AC3E}">
        <p14:creationId xmlns:p14="http://schemas.microsoft.com/office/powerpoint/2010/main" val="123157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Approach</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2196"/>
            <a:ext cx="8016240" cy="951569"/>
          </a:xfrm>
        </p:spPr>
        <p:txBody>
          <a:bodyPr/>
          <a:lstStyle/>
          <a:p>
            <a:r>
              <a:rPr lang="en-US" dirty="0" smtClean="0"/>
              <a:t>Approach</a:t>
            </a:r>
            <a:endParaRPr lang="en-US" dirty="0"/>
          </a:p>
        </p:txBody>
      </p:sp>
      <p:sp>
        <p:nvSpPr>
          <p:cNvPr id="3" name="Content Placeholder 2"/>
          <p:cNvSpPr>
            <a:spLocks noGrp="1"/>
          </p:cNvSpPr>
          <p:nvPr>
            <p:ph sz="half" idx="1"/>
          </p:nvPr>
        </p:nvSpPr>
        <p:spPr>
          <a:xfrm>
            <a:off x="457200" y="1453931"/>
            <a:ext cx="4149090" cy="4499830"/>
          </a:xfrm>
        </p:spPr>
        <p:txBody>
          <a:bodyPr>
            <a:normAutofit fontScale="92500" lnSpcReduction="20000"/>
          </a:bodyPr>
          <a:lstStyle/>
          <a:p>
            <a:r>
              <a:rPr lang="en-US" sz="2000" dirty="0" smtClean="0"/>
              <a:t>Construct a </a:t>
            </a:r>
            <a:r>
              <a:rPr lang="en-US" sz="2000" u="sng" dirty="0" smtClean="0"/>
              <a:t>conceptual model </a:t>
            </a:r>
            <a:r>
              <a:rPr lang="en-US" sz="2000" dirty="0" smtClean="0"/>
              <a:t>informed by existing schema, research and best practices</a:t>
            </a:r>
          </a:p>
          <a:p>
            <a:pPr lvl="1"/>
            <a:r>
              <a:rPr lang="en-US" sz="1800" dirty="0" smtClean="0"/>
              <a:t>This conceptual model is independent of specific data structures, technologies and terminologies</a:t>
            </a:r>
          </a:p>
          <a:p>
            <a:r>
              <a:rPr lang="en-US" sz="2000" dirty="0" smtClean="0"/>
              <a:t>Define mapping models between the conceptual model and purpose/organizational schema</a:t>
            </a:r>
          </a:p>
          <a:p>
            <a:r>
              <a:rPr lang="en-US" sz="2000" dirty="0" smtClean="0"/>
              <a:t>Make both models sufficiently precise that they can drive automated  bridging between any mapped schema</a:t>
            </a:r>
            <a:endParaRPr lang="en-US" sz="2000" dirty="0"/>
          </a:p>
        </p:txBody>
      </p:sp>
      <p:sp>
        <p:nvSpPr>
          <p:cNvPr id="5" name="Oval 4"/>
          <p:cNvSpPr/>
          <p:nvPr/>
        </p:nvSpPr>
        <p:spPr>
          <a:xfrm>
            <a:off x="5013932" y="3213417"/>
            <a:ext cx="2811780" cy="10058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Conceptual Model</a:t>
            </a:r>
            <a:endParaRPr lang="en-US" dirty="0"/>
          </a:p>
        </p:txBody>
      </p:sp>
      <p:sp>
        <p:nvSpPr>
          <p:cNvPr id="6" name="Flowchart: Document 5"/>
          <p:cNvSpPr/>
          <p:nvPr/>
        </p:nvSpPr>
        <p:spPr>
          <a:xfrm>
            <a:off x="4111716" y="19961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7" name="Flowchart: Document 6"/>
          <p:cNvSpPr/>
          <p:nvPr/>
        </p:nvSpPr>
        <p:spPr>
          <a:xfrm>
            <a:off x="4264116" y="2148523"/>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Cyber</a:t>
            </a:r>
          </a:p>
        </p:txBody>
      </p:sp>
      <p:sp>
        <p:nvSpPr>
          <p:cNvPr id="8" name="Flowchart: Document 7"/>
          <p:cNvSpPr/>
          <p:nvPr/>
        </p:nvSpPr>
        <p:spPr>
          <a:xfrm>
            <a:off x="4736691" y="48345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Criminal</a:t>
            </a:r>
          </a:p>
        </p:txBody>
      </p:sp>
      <p:sp>
        <p:nvSpPr>
          <p:cNvPr id="9" name="Flowchart: Document 8"/>
          <p:cNvSpPr/>
          <p:nvPr/>
        </p:nvSpPr>
        <p:spPr>
          <a:xfrm>
            <a:off x="4889091" y="4986972"/>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Criminal</a:t>
            </a:r>
          </a:p>
        </p:txBody>
      </p:sp>
      <p:sp>
        <p:nvSpPr>
          <p:cNvPr id="10" name="Flowchart: Document 9"/>
          <p:cNvSpPr/>
          <p:nvPr/>
        </p:nvSpPr>
        <p:spPr>
          <a:xfrm>
            <a:off x="7155152" y="4864735"/>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1" name="Flowchart: Document 10"/>
          <p:cNvSpPr/>
          <p:nvPr/>
        </p:nvSpPr>
        <p:spPr>
          <a:xfrm>
            <a:off x="7307552" y="5017135"/>
            <a:ext cx="134493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Infrastructure</a:t>
            </a:r>
          </a:p>
        </p:txBody>
      </p:sp>
      <p:sp>
        <p:nvSpPr>
          <p:cNvPr id="12" name="Flowchart: Document 11"/>
          <p:cNvSpPr/>
          <p:nvPr/>
        </p:nvSpPr>
        <p:spPr>
          <a:xfrm>
            <a:off x="5745452" y="13655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3" name="Flowchart: Document 12"/>
          <p:cNvSpPr/>
          <p:nvPr/>
        </p:nvSpPr>
        <p:spPr>
          <a:xfrm>
            <a:off x="5897852" y="1517966"/>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Terrorism</a:t>
            </a:r>
          </a:p>
        </p:txBody>
      </p:sp>
      <p:sp>
        <p:nvSpPr>
          <p:cNvPr id="14" name="Flowchart: Document 13"/>
          <p:cNvSpPr/>
          <p:nvPr/>
        </p:nvSpPr>
        <p:spPr>
          <a:xfrm>
            <a:off x="7456142" y="20056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Cyber</a:t>
            </a:r>
          </a:p>
        </p:txBody>
      </p:sp>
      <p:sp>
        <p:nvSpPr>
          <p:cNvPr id="15" name="Flowchart: Document 14"/>
          <p:cNvSpPr/>
          <p:nvPr/>
        </p:nvSpPr>
        <p:spPr>
          <a:xfrm>
            <a:off x="7608542" y="2158047"/>
            <a:ext cx="1257300" cy="651510"/>
          </a:xfrm>
          <a:prstGeom prst="flowChartDocumen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Disasters</a:t>
            </a:r>
          </a:p>
        </p:txBody>
      </p:sp>
      <p:sp>
        <p:nvSpPr>
          <p:cNvPr id="17" name="Left-Right Arrow 16"/>
          <p:cNvSpPr/>
          <p:nvPr/>
        </p:nvSpPr>
        <p:spPr>
          <a:xfrm rot="18151234">
            <a:off x="5146267" y="418458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8" name="Left-Right Arrow 17"/>
          <p:cNvSpPr/>
          <p:nvPr/>
        </p:nvSpPr>
        <p:spPr>
          <a:xfrm rot="5400000">
            <a:off x="5949286" y="229711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19" name="Left-Right Arrow 18"/>
          <p:cNvSpPr/>
          <p:nvPr/>
        </p:nvSpPr>
        <p:spPr>
          <a:xfrm rot="1881944">
            <a:off x="4754710" y="279772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0" name="Left-Right Arrow 19"/>
          <p:cNvSpPr/>
          <p:nvPr/>
        </p:nvSpPr>
        <p:spPr>
          <a:xfrm rot="18581492">
            <a:off x="6915122" y="2723832"/>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21" name="Left-Right Arrow 20"/>
          <p:cNvSpPr/>
          <p:nvPr/>
        </p:nvSpPr>
        <p:spPr>
          <a:xfrm rot="3264445">
            <a:off x="6806537" y="4191438"/>
            <a:ext cx="1299209" cy="720090"/>
          </a:xfrm>
          <a:prstGeom prst="leftRightArrow">
            <a:avLst/>
          </a:prstGeom>
          <a:solidFill>
            <a:schemeClr val="accent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Map/Bridge</a:t>
            </a:r>
            <a:endParaRPr lang="en-US" sz="1100" dirty="0"/>
          </a:p>
        </p:txBody>
      </p:sp>
      <p:sp>
        <p:nvSpPr>
          <p:cNvPr id="4" name="TextBox 3"/>
          <p:cNvSpPr txBox="1"/>
          <p:nvPr/>
        </p:nvSpPr>
        <p:spPr>
          <a:xfrm>
            <a:off x="5143053" y="798286"/>
            <a:ext cx="2597361" cy="369332"/>
          </a:xfrm>
          <a:prstGeom prst="rect">
            <a:avLst/>
          </a:prstGeom>
          <a:noFill/>
        </p:spPr>
        <p:txBody>
          <a:bodyPr wrap="none" rtlCol="0">
            <a:spAutoFit/>
          </a:bodyPr>
          <a:lstStyle/>
          <a:p>
            <a:r>
              <a:rPr lang="en-US" dirty="0" smtClean="0">
                <a:solidFill>
                  <a:srgbClr val="FF0000"/>
                </a:solidFill>
              </a:rPr>
              <a:t>Highlight O(N) vs. O(N^2)</a:t>
            </a:r>
            <a:endParaRPr lang="en-US" dirty="0">
              <a:solidFill>
                <a:srgbClr val="FF0000"/>
              </a:solidFill>
            </a:endParaRPr>
          </a:p>
        </p:txBody>
      </p:sp>
    </p:spTree>
    <p:extLst>
      <p:ext uri="{BB962C8B-B14F-4D97-AF65-F5344CB8AC3E}">
        <p14:creationId xmlns:p14="http://schemas.microsoft.com/office/powerpoint/2010/main" val="17216400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125"/>
            <a:ext cx="8016240" cy="951569"/>
          </a:xfrm>
        </p:spPr>
        <p:txBody>
          <a:bodyPr>
            <a:normAutofit fontScale="90000"/>
          </a:bodyPr>
          <a:lstStyle/>
          <a:p>
            <a:r>
              <a:rPr lang="en-US" dirty="0" smtClean="0"/>
              <a:t>Core Concept: Comprehending Planned and Unplanned Threats</a:t>
            </a:r>
            <a:endParaRPr lang="en-US" dirty="0"/>
          </a:p>
        </p:txBody>
      </p:sp>
      <p:sp>
        <p:nvSpPr>
          <p:cNvPr id="3" name="Content Placeholder 2"/>
          <p:cNvSpPr>
            <a:spLocks noGrp="1"/>
          </p:cNvSpPr>
          <p:nvPr>
            <p:ph sz="half" idx="1"/>
          </p:nvPr>
        </p:nvSpPr>
        <p:spPr/>
        <p:txBody>
          <a:bodyPr>
            <a:normAutofit/>
          </a:bodyPr>
          <a:lstStyle/>
          <a:p>
            <a:r>
              <a:rPr lang="en-US" dirty="0" smtClean="0"/>
              <a:t>“All hazards” include man-made and natural disasters/system failures</a:t>
            </a:r>
          </a:p>
          <a:p>
            <a:pPr lvl="1"/>
            <a:r>
              <a:rPr lang="en-US" dirty="0" smtClean="0"/>
              <a:t>There is not always an actor involved (e.g. hurricane, system malfunction)</a:t>
            </a:r>
          </a:p>
          <a:p>
            <a:r>
              <a:rPr lang="en-US" dirty="0" smtClean="0"/>
              <a:t>Intentional threat actors are not the only source of threats</a:t>
            </a:r>
          </a:p>
          <a:p>
            <a:pPr lvl="1"/>
            <a:r>
              <a:rPr lang="en-US" dirty="0" smtClean="0"/>
              <a:t>Non-malicious actors may constitute significant threat (e.g. spear-phishing victim, power plant operator)</a:t>
            </a:r>
          </a:p>
          <a:p>
            <a:pPr lvl="1"/>
            <a:r>
              <a:rPr lang="en-US" dirty="0" smtClean="0"/>
              <a:t>Defenders (e.g. system admins, law enforcement, medical staff) are also actors with defensive plans</a:t>
            </a:r>
          </a:p>
          <a:p>
            <a:pPr lvl="1"/>
            <a:r>
              <a:rPr lang="en-US" dirty="0" smtClean="0"/>
              <a:t>Victims are actors as well</a:t>
            </a:r>
          </a:p>
        </p:txBody>
      </p:sp>
    </p:spTree>
    <p:extLst>
      <p:ext uri="{BB962C8B-B14F-4D97-AF65-F5344CB8AC3E}">
        <p14:creationId xmlns:p14="http://schemas.microsoft.com/office/powerpoint/2010/main" val="23114348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Housekeeping Items</a:t>
            </a:r>
            <a:endParaRPr lang="en-US" dirty="0"/>
          </a:p>
        </p:txBody>
      </p:sp>
      <p:sp>
        <p:nvSpPr>
          <p:cNvPr id="3" name="Content Placeholder 2"/>
          <p:cNvSpPr>
            <a:spLocks noGrp="1"/>
          </p:cNvSpPr>
          <p:nvPr>
            <p:ph sz="half" idx="1"/>
          </p:nvPr>
        </p:nvSpPr>
        <p:spPr/>
        <p:txBody>
          <a:bodyPr>
            <a:normAutofit/>
          </a:bodyPr>
          <a:lstStyle/>
          <a:p>
            <a:r>
              <a:rPr lang="en-US" dirty="0" smtClean="0"/>
              <a:t>Recording</a:t>
            </a:r>
          </a:p>
          <a:p>
            <a:pPr lvl="1"/>
            <a:r>
              <a:rPr lang="en-US" dirty="0" smtClean="0"/>
              <a:t>This webcast will be recorded and made available a few days later.</a:t>
            </a:r>
          </a:p>
          <a:p>
            <a:pPr lvl="1"/>
            <a:endParaRPr lang="en-US" dirty="0" smtClean="0"/>
          </a:p>
          <a:p>
            <a:r>
              <a:rPr lang="en-US" dirty="0" smtClean="0"/>
              <a:t>To ask a question, type it in the question panel that is located on your screen</a:t>
            </a:r>
          </a:p>
          <a:p>
            <a:pPr lvl="1"/>
            <a:r>
              <a:rPr lang="en-US" dirty="0" smtClean="0"/>
              <a:t>Content questions will be answered in the order they were received at the end of the webcast</a:t>
            </a:r>
            <a:endParaRPr lang="en-US" dirty="0"/>
          </a:p>
        </p:txBody>
      </p:sp>
    </p:spTree>
    <p:extLst>
      <p:ext uri="{BB962C8B-B14F-4D97-AF65-F5344CB8AC3E}">
        <p14:creationId xmlns:p14="http://schemas.microsoft.com/office/powerpoint/2010/main" val="20657874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225660" y="2125503"/>
            <a:ext cx="2806916"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Potential Effect</a:t>
            </a:r>
          </a:p>
        </p:txBody>
      </p:sp>
      <p:sp>
        <p:nvSpPr>
          <p:cNvPr id="24" name="Rounded Rectangle 23"/>
          <p:cNvSpPr/>
          <p:nvPr/>
        </p:nvSpPr>
        <p:spPr>
          <a:xfrm>
            <a:off x="3158059" y="2125504"/>
            <a:ext cx="5613831" cy="2627925"/>
          </a:xfrm>
          <a:prstGeom prst="roundRect">
            <a:avLst>
              <a:gd name="adj" fmla="val 6949"/>
            </a:avLst>
          </a:prstGeom>
        </p:spPr>
        <p:style>
          <a:lnRef idx="2">
            <a:schemeClr val="accent1"/>
          </a:lnRef>
          <a:fillRef idx="1">
            <a:schemeClr val="lt1"/>
          </a:fillRef>
          <a:effectRef idx="0">
            <a:schemeClr val="accent1"/>
          </a:effectRef>
          <a:fontRef idx="minor">
            <a:schemeClr val="dk1"/>
          </a:fontRef>
        </p:style>
        <p:txBody>
          <a:bodyPr rtlCol="0" anchor="b" anchorCtr="0"/>
          <a:lstStyle/>
          <a:p>
            <a:r>
              <a:rPr lang="en-US" dirty="0" smtClean="0"/>
              <a:t>	   Real World Effect</a:t>
            </a:r>
          </a:p>
        </p:txBody>
      </p:sp>
      <p:sp>
        <p:nvSpPr>
          <p:cNvPr id="5" name="Chevron 4"/>
          <p:cNvSpPr/>
          <p:nvPr/>
        </p:nvSpPr>
        <p:spPr>
          <a:xfrm>
            <a:off x="1818512" y="3142078"/>
            <a:ext cx="133954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Threat</a:t>
            </a:r>
            <a:endParaRPr lang="en-US" sz="1400" dirty="0">
              <a:solidFill>
                <a:schemeClr val="tx1"/>
              </a:solidFill>
            </a:endParaRPr>
          </a:p>
        </p:txBody>
      </p:sp>
      <p:sp>
        <p:nvSpPr>
          <p:cNvPr id="6" name="Chevron 5"/>
          <p:cNvSpPr/>
          <p:nvPr/>
        </p:nvSpPr>
        <p:spPr>
          <a:xfrm>
            <a:off x="384810" y="3142078"/>
            <a:ext cx="14961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Risk</a:t>
            </a:r>
            <a:endParaRPr lang="en-US" sz="1400" dirty="0">
              <a:solidFill>
                <a:schemeClr val="tx1"/>
              </a:solidFill>
            </a:endParaRPr>
          </a:p>
        </p:txBody>
      </p:sp>
      <p:sp>
        <p:nvSpPr>
          <p:cNvPr id="7" name="Chevron 6"/>
          <p:cNvSpPr/>
          <p:nvPr/>
        </p:nvSpPr>
        <p:spPr>
          <a:xfrm>
            <a:off x="4844743" y="3142078"/>
            <a:ext cx="1862788"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Consequence</a:t>
            </a:r>
            <a:endParaRPr lang="en-US" sz="1400" dirty="0">
              <a:solidFill>
                <a:schemeClr val="tx1"/>
              </a:solidFill>
            </a:endParaRPr>
          </a:p>
        </p:txBody>
      </p:sp>
      <p:sp>
        <p:nvSpPr>
          <p:cNvPr id="8" name="Chevron 7"/>
          <p:cNvSpPr/>
          <p:nvPr/>
        </p:nvSpPr>
        <p:spPr>
          <a:xfrm>
            <a:off x="6707531" y="3153599"/>
            <a:ext cx="170809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Impact on Objectives</a:t>
            </a:r>
            <a:endParaRPr lang="en-US" sz="1400" dirty="0">
              <a:solidFill>
                <a:schemeClr val="tx1"/>
              </a:solidFill>
            </a:endParaRPr>
          </a:p>
        </p:txBody>
      </p:sp>
      <p:sp>
        <p:nvSpPr>
          <p:cNvPr id="10" name="Oval 9"/>
          <p:cNvSpPr/>
          <p:nvPr/>
        </p:nvSpPr>
        <p:spPr>
          <a:xfrm>
            <a:off x="6598906" y="4002431"/>
            <a:ext cx="1836754"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Stakeholder</a:t>
            </a:r>
            <a:endParaRPr lang="en-US" sz="1600" dirty="0"/>
          </a:p>
        </p:txBody>
      </p:sp>
      <p:sp>
        <p:nvSpPr>
          <p:cNvPr id="12" name="Down Arrow 11"/>
          <p:cNvSpPr/>
          <p:nvPr/>
        </p:nvSpPr>
        <p:spPr>
          <a:xfrm>
            <a:off x="7356328" y="3648065"/>
            <a:ext cx="381000" cy="3543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hevron 12"/>
          <p:cNvSpPr/>
          <p:nvPr/>
        </p:nvSpPr>
        <p:spPr>
          <a:xfrm>
            <a:off x="3158059" y="3153599"/>
            <a:ext cx="168668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Incident</a:t>
            </a:r>
            <a:endParaRPr lang="en-US" sz="1400" dirty="0">
              <a:solidFill>
                <a:schemeClr val="tx1"/>
              </a:solidFill>
            </a:endParaRPr>
          </a:p>
        </p:txBody>
      </p:sp>
      <p:sp>
        <p:nvSpPr>
          <p:cNvPr id="15" name="Down Arrow 14"/>
          <p:cNvSpPr/>
          <p:nvPr/>
        </p:nvSpPr>
        <p:spPr>
          <a:xfrm>
            <a:off x="1002030" y="2838501"/>
            <a:ext cx="381000" cy="303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hevron 15"/>
          <p:cNvSpPr/>
          <p:nvPr/>
        </p:nvSpPr>
        <p:spPr>
          <a:xfrm>
            <a:off x="1752105" y="1389814"/>
            <a:ext cx="1534616"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Capability</a:t>
            </a:r>
            <a:endParaRPr lang="en-US" sz="1400" dirty="0">
              <a:solidFill>
                <a:schemeClr val="tx1"/>
              </a:solidFill>
            </a:endParaRPr>
          </a:p>
        </p:txBody>
      </p:sp>
      <p:sp>
        <p:nvSpPr>
          <p:cNvPr id="17" name="Down Arrow 16"/>
          <p:cNvSpPr/>
          <p:nvPr/>
        </p:nvSpPr>
        <p:spPr>
          <a:xfrm>
            <a:off x="2328913" y="1861250"/>
            <a:ext cx="381000" cy="129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hevron 17"/>
          <p:cNvSpPr/>
          <p:nvPr/>
        </p:nvSpPr>
        <p:spPr>
          <a:xfrm>
            <a:off x="337569" y="1388480"/>
            <a:ext cx="1480944"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Plan</a:t>
            </a:r>
            <a:endParaRPr lang="en-US" sz="1400" dirty="0">
              <a:solidFill>
                <a:schemeClr val="tx1"/>
              </a:solidFill>
            </a:endParaRPr>
          </a:p>
        </p:txBody>
      </p:sp>
      <p:sp>
        <p:nvSpPr>
          <p:cNvPr id="19" name="Oval 18"/>
          <p:cNvSpPr/>
          <p:nvPr/>
        </p:nvSpPr>
        <p:spPr>
          <a:xfrm>
            <a:off x="428914" y="422810"/>
            <a:ext cx="144780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Intent</a:t>
            </a:r>
            <a:endParaRPr lang="en-US" sz="1400" dirty="0"/>
          </a:p>
        </p:txBody>
      </p:sp>
      <p:sp>
        <p:nvSpPr>
          <p:cNvPr id="20" name="Down Arrow 19"/>
          <p:cNvSpPr/>
          <p:nvPr/>
        </p:nvSpPr>
        <p:spPr>
          <a:xfrm>
            <a:off x="966124" y="1032410"/>
            <a:ext cx="381000" cy="3243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519413" y="525479"/>
            <a:ext cx="1303434" cy="338554"/>
          </a:xfrm>
          <a:prstGeom prst="rect">
            <a:avLst/>
          </a:prstGeom>
          <a:noFill/>
        </p:spPr>
        <p:txBody>
          <a:bodyPr wrap="none" rtlCol="0">
            <a:spAutoFit/>
          </a:bodyPr>
          <a:lstStyle/>
          <a:p>
            <a:r>
              <a:rPr lang="en-US" sz="1600" dirty="0" smtClean="0"/>
              <a:t>Threat Actor</a:t>
            </a:r>
            <a:endParaRPr lang="en-US" sz="1600" dirty="0"/>
          </a:p>
        </p:txBody>
      </p:sp>
      <p:pic>
        <p:nvPicPr>
          <p:cNvPr id="32" name="Picture 31"/>
          <p:cNvPicPr>
            <a:picLocks noChangeAspect="1"/>
          </p:cNvPicPr>
          <p:nvPr/>
        </p:nvPicPr>
        <p:blipFill>
          <a:blip r:embed="rId2"/>
          <a:stretch>
            <a:fillRect/>
          </a:stretch>
        </p:blipFill>
        <p:spPr>
          <a:xfrm>
            <a:off x="522977" y="4946523"/>
            <a:ext cx="958105" cy="958105"/>
          </a:xfrm>
          <a:prstGeom prst="rect">
            <a:avLst/>
          </a:prstGeom>
        </p:spPr>
      </p:pic>
      <p:sp>
        <p:nvSpPr>
          <p:cNvPr id="34" name="Chevron 33"/>
          <p:cNvSpPr/>
          <p:nvPr/>
        </p:nvSpPr>
        <p:spPr>
          <a:xfrm>
            <a:off x="1646468"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Potential Event</a:t>
            </a:r>
            <a:endParaRPr lang="en-US" sz="1400" dirty="0">
              <a:solidFill>
                <a:schemeClr val="tx1"/>
              </a:solidFill>
            </a:endParaRPr>
          </a:p>
        </p:txBody>
      </p:sp>
      <p:sp>
        <p:nvSpPr>
          <p:cNvPr id="36" name="Down Arrow 35"/>
          <p:cNvSpPr/>
          <p:nvPr/>
        </p:nvSpPr>
        <p:spPr>
          <a:xfrm flipV="1">
            <a:off x="3536063" y="3596376"/>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3"/>
          <a:stretch>
            <a:fillRect/>
          </a:stretch>
        </p:blipFill>
        <p:spPr>
          <a:xfrm>
            <a:off x="1940105" y="543602"/>
            <a:ext cx="579308" cy="579308"/>
          </a:xfrm>
          <a:prstGeom prst="rect">
            <a:avLst/>
          </a:prstGeom>
        </p:spPr>
      </p:pic>
      <p:sp>
        <p:nvSpPr>
          <p:cNvPr id="26" name="Chevron 25"/>
          <p:cNvSpPr/>
          <p:nvPr/>
        </p:nvSpPr>
        <p:spPr>
          <a:xfrm>
            <a:off x="3251852" y="1386514"/>
            <a:ext cx="1499097"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a:t>
            </a:r>
            <a:endParaRPr lang="en-US" sz="1400" dirty="0">
              <a:solidFill>
                <a:schemeClr val="tx1"/>
              </a:solidFill>
            </a:endParaRPr>
          </a:p>
        </p:txBody>
      </p:sp>
      <p:sp>
        <p:nvSpPr>
          <p:cNvPr id="27" name="Down Arrow 26"/>
          <p:cNvSpPr/>
          <p:nvPr/>
        </p:nvSpPr>
        <p:spPr>
          <a:xfrm>
            <a:off x="3536063" y="1840813"/>
            <a:ext cx="381000" cy="13425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398749" y="5581463"/>
            <a:ext cx="3352200" cy="646331"/>
          </a:xfrm>
          <a:prstGeom prst="rect">
            <a:avLst/>
          </a:prstGeom>
          <a:noFill/>
        </p:spPr>
        <p:txBody>
          <a:bodyPr wrap="none" rtlCol="0">
            <a:spAutoFit/>
          </a:bodyPr>
          <a:lstStyle/>
          <a:p>
            <a:r>
              <a:rPr lang="en-US" dirty="0"/>
              <a:t>Natural event or System failure</a:t>
            </a:r>
          </a:p>
          <a:p>
            <a:endParaRPr lang="en-US" dirty="0"/>
          </a:p>
        </p:txBody>
      </p:sp>
      <p:sp>
        <p:nvSpPr>
          <p:cNvPr id="28" name="Chevron 27"/>
          <p:cNvSpPr/>
          <p:nvPr/>
        </p:nvSpPr>
        <p:spPr>
          <a:xfrm>
            <a:off x="3172565" y="5123323"/>
            <a:ext cx="1561480" cy="4542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Actual Event</a:t>
            </a:r>
            <a:endParaRPr lang="en-US" sz="1400" dirty="0">
              <a:solidFill>
                <a:schemeClr val="tx1"/>
              </a:solidFill>
            </a:endParaRPr>
          </a:p>
        </p:txBody>
      </p:sp>
      <p:sp>
        <p:nvSpPr>
          <p:cNvPr id="29" name="Down Arrow 28"/>
          <p:cNvSpPr/>
          <p:nvPr/>
        </p:nvSpPr>
        <p:spPr>
          <a:xfrm flipV="1">
            <a:off x="2328913" y="3607898"/>
            <a:ext cx="381000" cy="15047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2503509">
            <a:off x="1760385" y="1794476"/>
            <a:ext cx="381000" cy="604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4800" y="2228901"/>
            <a:ext cx="172593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Vulnerability</a:t>
            </a:r>
            <a:endParaRPr lang="en-US" sz="1400" dirty="0"/>
          </a:p>
        </p:txBody>
      </p:sp>
      <p:pic>
        <p:nvPicPr>
          <p:cNvPr id="1026" name="Picture 2" descr="C:\Users\Cory\AppData\Local\Microsoft\Windows\Temporary Internet Files\Content.IE5\821PE7H2\MC900432626[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5564" y="4612031"/>
            <a:ext cx="1072024" cy="10720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img829.imageshack.us/img829/6523/1245857062xtxjv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020" y="1930132"/>
            <a:ext cx="1191771" cy="1188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28316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descr="http://media4.picsearch.com/is?Dd9p29yqStp5xNeCYttYqEmOkm-cEo34fAij0YSChfU&amp;height=1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063" y="2666064"/>
            <a:ext cx="3248025" cy="1819275"/>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4848" y="229314"/>
            <a:ext cx="8016240" cy="951569"/>
          </a:xfrm>
        </p:spPr>
        <p:txBody>
          <a:bodyPr>
            <a:normAutofit fontScale="90000"/>
          </a:bodyPr>
          <a:lstStyle/>
          <a:p>
            <a:r>
              <a:rPr lang="en-US" dirty="0" smtClean="0"/>
              <a:t>Core Concept: Attacker/Defender Symmetry</a:t>
            </a:r>
            <a:endParaRPr lang="en-US" dirty="0"/>
          </a:p>
        </p:txBody>
      </p:sp>
      <p:sp>
        <p:nvSpPr>
          <p:cNvPr id="3" name="Content Placeholder 2"/>
          <p:cNvSpPr>
            <a:spLocks noGrp="1"/>
          </p:cNvSpPr>
          <p:nvPr>
            <p:ph sz="half" idx="1"/>
          </p:nvPr>
        </p:nvSpPr>
        <p:spPr>
          <a:xfrm>
            <a:off x="457200" y="1453931"/>
            <a:ext cx="4300415" cy="4499830"/>
          </a:xfrm>
        </p:spPr>
        <p:txBody>
          <a:bodyPr>
            <a:normAutofit fontScale="92500" lnSpcReduction="20000"/>
          </a:bodyPr>
          <a:lstStyle/>
          <a:p>
            <a:r>
              <a:rPr lang="en-US" dirty="0"/>
              <a:t>Attack perspective:</a:t>
            </a:r>
          </a:p>
          <a:p>
            <a:pPr lvl="1"/>
            <a:r>
              <a:rPr lang="en-US" dirty="0"/>
              <a:t>Defender: Attackers/hazards are threats</a:t>
            </a:r>
          </a:p>
          <a:p>
            <a:pPr lvl="1"/>
            <a:r>
              <a:rPr lang="en-US" dirty="0"/>
              <a:t>Attacker: Targets are opportunities</a:t>
            </a:r>
          </a:p>
          <a:p>
            <a:r>
              <a:rPr lang="en-US" dirty="0"/>
              <a:t>Defense perspective: </a:t>
            </a:r>
          </a:p>
          <a:p>
            <a:pPr lvl="1"/>
            <a:r>
              <a:rPr lang="en-US" dirty="0"/>
              <a:t>Attacker: Successful defense is a threat to the intentions/objectives</a:t>
            </a:r>
          </a:p>
          <a:p>
            <a:pPr lvl="1"/>
            <a:r>
              <a:rPr lang="en-US" dirty="0"/>
              <a:t>Defender: Maintaining effective defensive posture is an opportunity</a:t>
            </a:r>
          </a:p>
          <a:p>
            <a:r>
              <a:rPr lang="en-US" dirty="0"/>
              <a:t>Threat vs. Opportunity is in the eye of the </a:t>
            </a:r>
            <a:r>
              <a:rPr lang="en-US" dirty="0" smtClean="0"/>
              <a:t>emoticon – </a:t>
            </a:r>
            <a:r>
              <a:rPr lang="en-US" dirty="0"/>
              <a:t>it is not </a:t>
            </a:r>
            <a:r>
              <a:rPr lang="en-US" dirty="0" smtClean="0"/>
              <a:t>sufficient </a:t>
            </a:r>
            <a:r>
              <a:rPr lang="en-US" dirty="0"/>
              <a:t>to create static classifications</a:t>
            </a:r>
          </a:p>
          <a:p>
            <a:endParaRPr lang="en-US" sz="2000" dirty="0"/>
          </a:p>
        </p:txBody>
      </p:sp>
      <p:sp>
        <p:nvSpPr>
          <p:cNvPr id="5" name="Rounded Rectangle 4"/>
          <p:cNvSpPr/>
          <p:nvPr/>
        </p:nvSpPr>
        <p:spPr>
          <a:xfrm>
            <a:off x="6816479" y="3260244"/>
            <a:ext cx="2110154" cy="630913"/>
          </a:xfrm>
          <a:prstGeom prst="roundRect">
            <a:avLst/>
          </a:prstGeom>
          <a:solidFill>
            <a:schemeClr val="bg1">
              <a:lumMod val="95000"/>
              <a:alpha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2"/>
                </a:solidFill>
              </a:rPr>
              <a:t>Capability to disrupt the power grid</a:t>
            </a:r>
            <a:endParaRPr lang="en-US" sz="1600" dirty="0">
              <a:solidFill>
                <a:schemeClr val="tx2"/>
              </a:solidFill>
            </a:endParaRPr>
          </a:p>
        </p:txBody>
      </p:sp>
      <p:sp>
        <p:nvSpPr>
          <p:cNvPr id="6" name="Oval Callout 5"/>
          <p:cNvSpPr/>
          <p:nvPr/>
        </p:nvSpPr>
        <p:spPr>
          <a:xfrm>
            <a:off x="6816479" y="2303774"/>
            <a:ext cx="1867902" cy="637907"/>
          </a:xfrm>
          <a:prstGeom prst="wedgeEllipseCallout">
            <a:avLst>
              <a:gd name="adj1" fmla="val -73728"/>
              <a:gd name="adj2" fmla="val -118503"/>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Opportunity!</a:t>
            </a:r>
            <a:endParaRPr lang="en-US" sz="1600" dirty="0"/>
          </a:p>
        </p:txBody>
      </p:sp>
      <p:sp>
        <p:nvSpPr>
          <p:cNvPr id="10" name="Oval Callout 9"/>
          <p:cNvSpPr/>
          <p:nvPr/>
        </p:nvSpPr>
        <p:spPr>
          <a:xfrm>
            <a:off x="5327140" y="4285103"/>
            <a:ext cx="1361527" cy="754258"/>
          </a:xfrm>
          <a:prstGeom prst="wedgeEllipseCallout">
            <a:avLst>
              <a:gd name="adj1" fmla="val 101851"/>
              <a:gd name="adj2" fmla="val 35509"/>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Threat!</a:t>
            </a:r>
            <a:endParaRPr lang="en-US" sz="1600" dirty="0"/>
          </a:p>
        </p:txBody>
      </p:sp>
      <p:pic>
        <p:nvPicPr>
          <p:cNvPr id="13" name="Picture 12"/>
          <p:cNvPicPr>
            <a:picLocks noChangeAspect="1"/>
          </p:cNvPicPr>
          <p:nvPr/>
        </p:nvPicPr>
        <p:blipFill>
          <a:blip r:embed="rId4"/>
          <a:stretch>
            <a:fillRect/>
          </a:stretch>
        </p:blipFill>
        <p:spPr>
          <a:xfrm>
            <a:off x="7155987" y="4493081"/>
            <a:ext cx="1625600" cy="1625600"/>
          </a:xfrm>
          <a:prstGeom prst="rect">
            <a:avLst/>
          </a:prstGeom>
        </p:spPr>
      </p:pic>
      <p:pic>
        <p:nvPicPr>
          <p:cNvPr id="14" name="Picture 13"/>
          <p:cNvPicPr>
            <a:picLocks noChangeAspect="1"/>
          </p:cNvPicPr>
          <p:nvPr/>
        </p:nvPicPr>
        <p:blipFill>
          <a:blip r:embed="rId5"/>
          <a:stretch>
            <a:fillRect/>
          </a:stretch>
        </p:blipFill>
        <p:spPr>
          <a:xfrm>
            <a:off x="4757615" y="1040464"/>
            <a:ext cx="1625600" cy="1625600"/>
          </a:xfrm>
          <a:prstGeom prst="rect">
            <a:avLst/>
          </a:prstGeom>
        </p:spPr>
      </p:pic>
    </p:spTree>
    <p:extLst>
      <p:ext uri="{BB962C8B-B14F-4D97-AF65-F5344CB8AC3E}">
        <p14:creationId xmlns:p14="http://schemas.microsoft.com/office/powerpoint/2010/main" val="23556735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Core Concept: Actor Capabilities</a:t>
            </a:r>
            <a:endParaRPr lang="en-US" dirty="0"/>
          </a:p>
        </p:txBody>
      </p:sp>
      <p:sp>
        <p:nvSpPr>
          <p:cNvPr id="3" name="Content Placeholder 2"/>
          <p:cNvSpPr>
            <a:spLocks noGrp="1"/>
          </p:cNvSpPr>
          <p:nvPr>
            <p:ph sz="half" idx="1"/>
          </p:nvPr>
        </p:nvSpPr>
        <p:spPr/>
        <p:txBody>
          <a:bodyPr>
            <a:normAutofit fontScale="92500"/>
          </a:bodyPr>
          <a:lstStyle/>
          <a:p>
            <a:r>
              <a:rPr lang="en-US" dirty="0" smtClean="0"/>
              <a:t>Limiting actors to a static or single role in a specific scenarios is not helpful</a:t>
            </a:r>
          </a:p>
          <a:p>
            <a:pPr lvl="1"/>
            <a:r>
              <a:rPr lang="en-US" dirty="0" smtClean="0"/>
              <a:t>Defensive actors may use offensive actions and plans to achieve defense objectives</a:t>
            </a:r>
          </a:p>
          <a:p>
            <a:pPr lvl="1"/>
            <a:r>
              <a:rPr lang="en-US" dirty="0" smtClean="0"/>
              <a:t>Attackers may use defensive actions for ensuring OPSEC for the plan</a:t>
            </a:r>
          </a:p>
          <a:p>
            <a:pPr lvl="1"/>
            <a:r>
              <a:rPr lang="en-US" dirty="0" smtClean="0"/>
              <a:t>Bystanders may support defensive or offensive plans or actions</a:t>
            </a:r>
          </a:p>
          <a:p>
            <a:r>
              <a:rPr lang="en-US" dirty="0" smtClean="0"/>
              <a:t>Capabilities actors</a:t>
            </a:r>
          </a:p>
          <a:p>
            <a:pPr lvl="1"/>
            <a:r>
              <a:rPr lang="en-US" dirty="0" smtClean="0"/>
              <a:t>Capabilities may include offensive, defensive, and other abilities</a:t>
            </a:r>
          </a:p>
          <a:p>
            <a:pPr lvl="1"/>
            <a:r>
              <a:rPr lang="en-US" dirty="0" smtClean="0"/>
              <a:t>Actors can leverage capabilities in executing plans</a:t>
            </a:r>
          </a:p>
          <a:p>
            <a:r>
              <a:rPr lang="en-US" dirty="0" smtClean="0"/>
              <a:t>We can categorize actors and events in multiple ways</a:t>
            </a:r>
            <a:endParaRPr lang="en-US" dirty="0"/>
          </a:p>
        </p:txBody>
      </p:sp>
    </p:spTree>
    <p:extLst>
      <p:ext uri="{BB962C8B-B14F-4D97-AF65-F5344CB8AC3E}">
        <p14:creationId xmlns:p14="http://schemas.microsoft.com/office/powerpoint/2010/main" val="35677075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Model Details</a:t>
            </a:r>
            <a:endParaRPr lang="en-US" dirty="0"/>
          </a:p>
        </p:txBody>
      </p:sp>
      <p:sp>
        <p:nvSpPr>
          <p:cNvPr id="5" name="Text Placeholder 4"/>
          <p:cNvSpPr>
            <a:spLocks noGrp="1"/>
          </p:cNvSpPr>
          <p:nvPr>
            <p:ph type="body" idx="10"/>
          </p:nvPr>
        </p:nvSpPr>
        <p:spPr>
          <a:xfrm>
            <a:off x="685800" y="3035808"/>
            <a:ext cx="7772400" cy="685800"/>
          </a:xfrm>
        </p:spPr>
        <p:txBody>
          <a:bodyPr/>
          <a:lstStyle/>
          <a:p>
            <a:r>
              <a:rPr lang="en-US" dirty="0" smtClean="0"/>
              <a:t>Examples of specific risk/threat concepts – intended to show how the conceptual model is being produced</a:t>
            </a:r>
            <a:endParaRPr lang="en-US" dirty="0"/>
          </a:p>
        </p:txBody>
      </p:sp>
    </p:spTree>
    <p:extLst>
      <p:ext uri="{BB962C8B-B14F-4D97-AF65-F5344CB8AC3E}">
        <p14:creationId xmlns:p14="http://schemas.microsoft.com/office/powerpoint/2010/main" val="269443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Threats and Risks of What?</a:t>
            </a:r>
            <a:endParaRPr lang="en-US" dirty="0"/>
          </a:p>
        </p:txBody>
      </p:sp>
      <p:sp>
        <p:nvSpPr>
          <p:cNvPr id="3" name="Content Placeholder 2"/>
          <p:cNvSpPr>
            <a:spLocks noGrp="1"/>
          </p:cNvSpPr>
          <p:nvPr>
            <p:ph sz="half" idx="2"/>
          </p:nvPr>
        </p:nvSpPr>
        <p:spPr>
          <a:xfrm>
            <a:off x="457200" y="1305743"/>
            <a:ext cx="4040188" cy="3951288"/>
          </a:xfrm>
        </p:spPr>
        <p:txBody>
          <a:bodyPr>
            <a:normAutofit/>
          </a:bodyPr>
          <a:lstStyle/>
          <a:p>
            <a:r>
              <a:rPr lang="en-US" sz="2000" dirty="0" smtClean="0"/>
              <a:t>A threat or risk is with respect to some undesirable situation</a:t>
            </a:r>
          </a:p>
          <a:p>
            <a:r>
              <a:rPr lang="en-US" sz="2000" dirty="0" smtClean="0"/>
              <a:t>What is a situation?</a:t>
            </a:r>
          </a:p>
          <a:p>
            <a:r>
              <a:rPr lang="en-US" sz="2000" dirty="0" smtClean="0"/>
              <a:t>We define a situation as a configuration of things…</a:t>
            </a:r>
            <a:endParaRPr lang="en-US" sz="2000" dirty="0"/>
          </a:p>
        </p:txBody>
      </p:sp>
      <p:sp>
        <p:nvSpPr>
          <p:cNvPr id="5" name="Content Placeholder 4"/>
          <p:cNvSpPr>
            <a:spLocks noGrp="1"/>
          </p:cNvSpPr>
          <p:nvPr>
            <p:ph sz="quarter" idx="4"/>
          </p:nvPr>
        </p:nvSpPr>
        <p:spPr>
          <a:xfrm>
            <a:off x="4645025" y="1305743"/>
            <a:ext cx="4041775" cy="3951288"/>
          </a:xfrm>
          <a:prstGeom prst="rect">
            <a:avLst/>
          </a:prstGeom>
        </p:spPr>
        <p:txBody>
          <a:bodyPr>
            <a:normAutofit/>
          </a:bodyPr>
          <a:lstStyle/>
          <a:p>
            <a:r>
              <a:rPr lang="en-US" sz="2000" dirty="0" smtClean="0"/>
              <a:t>People places, things, events, occurrences and the connections between them.</a:t>
            </a:r>
          </a:p>
          <a:p>
            <a:r>
              <a:rPr lang="en-US" sz="2000" dirty="0" smtClean="0"/>
              <a:t>Some situations are consequences of others</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3459282"/>
            <a:ext cx="532130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67858" y="5941497"/>
            <a:ext cx="7470250" cy="369332"/>
          </a:xfrm>
          <a:prstGeom prst="rect">
            <a:avLst/>
          </a:prstGeom>
          <a:noFill/>
        </p:spPr>
        <p:txBody>
          <a:bodyPr wrap="none" rtlCol="0">
            <a:spAutoFit/>
          </a:bodyPr>
          <a:lstStyle/>
          <a:p>
            <a:r>
              <a:rPr lang="en-US" dirty="0"/>
              <a:t>Situations provide a link between different kinds and phases of threats &amp; risks</a:t>
            </a:r>
          </a:p>
        </p:txBody>
      </p:sp>
    </p:spTree>
    <p:extLst>
      <p:ext uri="{BB962C8B-B14F-4D97-AF65-F5344CB8AC3E}">
        <p14:creationId xmlns:p14="http://schemas.microsoft.com/office/powerpoint/2010/main" val="26513736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Consequences</a:t>
            </a:r>
            <a:endParaRPr lang="en-US" dirty="0"/>
          </a:p>
        </p:txBody>
      </p:sp>
      <p:sp>
        <p:nvSpPr>
          <p:cNvPr id="3" name="Content Placeholder 2"/>
          <p:cNvSpPr>
            <a:spLocks noGrp="1"/>
          </p:cNvSpPr>
          <p:nvPr>
            <p:ph sz="half" idx="1"/>
          </p:nvPr>
        </p:nvSpPr>
        <p:spPr>
          <a:xfrm>
            <a:off x="457200" y="1024163"/>
            <a:ext cx="8229600" cy="4499830"/>
          </a:xfrm>
        </p:spPr>
        <p:txBody>
          <a:bodyPr>
            <a:normAutofit/>
          </a:bodyPr>
          <a:lstStyle/>
          <a:p>
            <a:r>
              <a:rPr lang="en-US" sz="1800" dirty="0" smtClean="0"/>
              <a:t>Situations may have consequences (an effect of the situation)</a:t>
            </a:r>
          </a:p>
          <a:p>
            <a:r>
              <a:rPr lang="en-US" sz="1800" dirty="0" smtClean="0"/>
              <a:t>Consequence can be positive or negative: benefits or detriments, respectively</a:t>
            </a:r>
          </a:p>
          <a:p>
            <a:r>
              <a:rPr lang="en-US" sz="1800" dirty="0" smtClean="0"/>
              <a:t>Consequences affect the objectives of stakeholders</a:t>
            </a:r>
          </a:p>
          <a:p>
            <a:pPr lvl="1"/>
            <a:r>
              <a:rPr lang="en-US" sz="1600" dirty="0" smtClean="0"/>
              <a:t>This leads to the desirability of the consequence (positive or negative)</a:t>
            </a:r>
          </a:p>
          <a:p>
            <a:r>
              <a:rPr lang="en-US" sz="1800" dirty="0" smtClean="0"/>
              <a:t>Desirability * likelihood provide the impact (</a:t>
            </a:r>
            <a:r>
              <a:rPr lang="en-US" sz="1800" dirty="0" smtClean="0">
                <a:sym typeface="Wingdings" panose="05000000000000000000" pitchFamily="2" charset="2"/>
              </a:rPr>
              <a:t></a:t>
            </a:r>
            <a:r>
              <a:rPr lang="en-US" sz="1800" dirty="0" smtClean="0"/>
              <a:t>risk metric for detriments)</a:t>
            </a:r>
            <a:endParaRPr lang="en-US" sz="18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75" y="3409278"/>
            <a:ext cx="7410450" cy="3038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90081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Risk/Threat Concepts</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1209675"/>
            <a:ext cx="9153526"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9033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Incidents</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627" y="1272709"/>
            <a:ext cx="7893730" cy="4073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0756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Processes and plans</a:t>
            </a:r>
            <a:endParaRPr lang="en-US" dirty="0"/>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332" y="971507"/>
            <a:ext cx="6842237" cy="5320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1851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smtClean="0"/>
              <a:t>Mapping example</a:t>
            </a:r>
            <a:endParaRPr lang="en-US" dirty="0"/>
          </a:p>
        </p:txBody>
      </p:sp>
      <p:sp>
        <p:nvSpPr>
          <p:cNvPr id="4" name="Text Placeholder 3"/>
          <p:cNvSpPr>
            <a:spLocks noGrp="1"/>
          </p:cNvSpPr>
          <p:nvPr>
            <p:ph type="body" idx="10"/>
          </p:nvPr>
        </p:nvSpPr>
        <p:spPr>
          <a:xfrm>
            <a:off x="685800" y="2921352"/>
            <a:ext cx="7772400" cy="1339751"/>
          </a:xfrm>
        </p:spPr>
        <p:txBody>
          <a:bodyPr/>
          <a:lstStyle/>
          <a:p>
            <a:r>
              <a:rPr lang="en-US" dirty="0"/>
              <a:t>Transformation from one information sharing data format (STIX) to another (NIEM)</a:t>
            </a:r>
          </a:p>
          <a:p>
            <a:endParaRPr lang="en-US" dirty="0"/>
          </a:p>
        </p:txBody>
      </p:sp>
    </p:spTree>
    <p:extLst>
      <p:ext uri="{BB962C8B-B14F-4D97-AF65-F5344CB8AC3E}">
        <p14:creationId xmlns:p14="http://schemas.microsoft.com/office/powerpoint/2010/main" val="479334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Speakers</a:t>
            </a:r>
            <a:endParaRPr lang="en-US" dirty="0"/>
          </a:p>
        </p:txBody>
      </p:sp>
      <p:sp>
        <p:nvSpPr>
          <p:cNvPr id="6" name="TextBox 5"/>
          <p:cNvSpPr txBox="1"/>
          <p:nvPr/>
        </p:nvSpPr>
        <p:spPr>
          <a:xfrm>
            <a:off x="2477580" y="2093339"/>
            <a:ext cx="5721927" cy="707886"/>
          </a:xfrm>
          <a:prstGeom prst="rect">
            <a:avLst/>
          </a:prstGeom>
          <a:noFill/>
        </p:spPr>
        <p:txBody>
          <a:bodyPr wrap="square" rtlCol="0">
            <a:spAutoFit/>
          </a:bodyPr>
          <a:lstStyle/>
          <a:p>
            <a:r>
              <a:rPr lang="en-US" sz="2000" dirty="0" smtClean="0"/>
              <a:t>Mr. Cory Casanave, CEO </a:t>
            </a:r>
            <a:r>
              <a:rPr lang="en-US" sz="2000" dirty="0"/>
              <a:t>of Model Driven </a:t>
            </a:r>
            <a:r>
              <a:rPr lang="en-US" sz="2000" dirty="0" smtClean="0"/>
              <a:t>Solutions, representative of the Object Management Group</a:t>
            </a:r>
            <a:endParaRPr lang="en-US" sz="2000" dirty="0"/>
          </a:p>
        </p:txBody>
      </p:sp>
      <p:sp>
        <p:nvSpPr>
          <p:cNvPr id="9" name="TextBox 8"/>
          <p:cNvSpPr txBox="1"/>
          <p:nvPr/>
        </p:nvSpPr>
        <p:spPr>
          <a:xfrm>
            <a:off x="2477580" y="3775585"/>
            <a:ext cx="6420861" cy="707886"/>
          </a:xfrm>
          <a:prstGeom prst="rect">
            <a:avLst/>
          </a:prstGeom>
          <a:noFill/>
        </p:spPr>
        <p:txBody>
          <a:bodyPr wrap="square" rtlCol="0">
            <a:spAutoFit/>
          </a:bodyPr>
          <a:lstStyle/>
          <a:p>
            <a:r>
              <a:rPr lang="en-US" sz="2000" dirty="0" smtClean="0"/>
              <a:t>Mr. Gerald Beuchelt, Chief </a:t>
            </a:r>
            <a:r>
              <a:rPr lang="en-US" sz="2000" dirty="0"/>
              <a:t>Security </a:t>
            </a:r>
            <a:r>
              <a:rPr lang="en-US" sz="2000" dirty="0" smtClean="0"/>
              <a:t>Officer </a:t>
            </a:r>
            <a:r>
              <a:rPr lang="en-US" sz="2000" dirty="0" err="1" smtClean="0"/>
              <a:t>Demandware</a:t>
            </a:r>
            <a:r>
              <a:rPr lang="en-US" sz="2000" dirty="0" smtClean="0"/>
              <a:t>, representative of the Object Management Group</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665" y="2920351"/>
            <a:ext cx="1331336" cy="1710468"/>
          </a:xfrm>
          <a:prstGeom prst="rect">
            <a:avLst/>
          </a:prstGeom>
        </p:spPr>
      </p:pic>
      <p:pic>
        <p:nvPicPr>
          <p:cNvPr id="4" name="Picture 3" descr="Cb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167" y="1006404"/>
            <a:ext cx="1320834" cy="1810467"/>
          </a:xfrm>
          <a:prstGeom prst="rect">
            <a:avLst/>
          </a:prstGeom>
        </p:spPr>
      </p:pic>
      <p:sp>
        <p:nvSpPr>
          <p:cNvPr id="10" name="TextBox 9"/>
          <p:cNvSpPr txBox="1"/>
          <p:nvPr/>
        </p:nvSpPr>
        <p:spPr>
          <a:xfrm>
            <a:off x="2451560" y="5745635"/>
            <a:ext cx="5747948" cy="707886"/>
          </a:xfrm>
          <a:prstGeom prst="rect">
            <a:avLst/>
          </a:prstGeom>
          <a:noFill/>
        </p:spPr>
        <p:txBody>
          <a:bodyPr wrap="square" rtlCol="0">
            <a:spAutoFit/>
          </a:bodyPr>
          <a:lstStyle/>
          <a:p>
            <a:r>
              <a:rPr lang="en-US" sz="2000" dirty="0" smtClean="0"/>
              <a:t>Representative from the Program Manager for the Information Sharing Environment</a:t>
            </a:r>
            <a:endParaRPr lang="en-US" sz="2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19" y="4850782"/>
            <a:ext cx="1501936" cy="1716498"/>
          </a:xfrm>
          <a:prstGeom prst="rect">
            <a:avLst/>
          </a:prstGeom>
        </p:spPr>
      </p:pic>
    </p:spTree>
    <p:extLst>
      <p:ext uri="{BB962C8B-B14F-4D97-AF65-F5344CB8AC3E}">
        <p14:creationId xmlns:p14="http://schemas.microsoft.com/office/powerpoint/2010/main" val="21628139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STIX (High Level) in UML</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14278"/>
            <a:ext cx="9143999" cy="4980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66394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38" y="1035832"/>
            <a:ext cx="771525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STIX Mapping fragment</a:t>
            </a:r>
            <a:endParaRPr lang="en-US" dirty="0"/>
          </a:p>
        </p:txBody>
      </p:sp>
      <p:sp>
        <p:nvSpPr>
          <p:cNvPr id="3" name="TextBox 2"/>
          <p:cNvSpPr txBox="1"/>
          <p:nvPr/>
        </p:nvSpPr>
        <p:spPr>
          <a:xfrm>
            <a:off x="782039" y="5751576"/>
            <a:ext cx="7699049" cy="369332"/>
          </a:xfrm>
          <a:prstGeom prst="rect">
            <a:avLst/>
          </a:prstGeom>
          <a:noFill/>
        </p:spPr>
        <p:txBody>
          <a:bodyPr wrap="square" rtlCol="0">
            <a:spAutoFit/>
          </a:bodyPr>
          <a:lstStyle/>
          <a:p>
            <a:r>
              <a:rPr lang="en-US" dirty="0" smtClean="0"/>
              <a:t>Note: Complete mapping rules are more complex</a:t>
            </a:r>
            <a:endParaRPr lang="en-US" dirty="0"/>
          </a:p>
        </p:txBody>
      </p:sp>
    </p:spTree>
    <p:extLst>
      <p:ext uri="{BB962C8B-B14F-4D97-AF65-F5344CB8AC3E}">
        <p14:creationId xmlns:p14="http://schemas.microsoft.com/office/powerpoint/2010/main" val="18787724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2768" y="783427"/>
            <a:ext cx="6129973" cy="548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Corresponding NIEM Subset of interest</a:t>
            </a:r>
            <a:endParaRPr lang="en-US" dirty="0"/>
          </a:p>
        </p:txBody>
      </p:sp>
      <p:sp>
        <p:nvSpPr>
          <p:cNvPr id="3" name="Left Brace 2"/>
          <p:cNvSpPr/>
          <p:nvPr/>
        </p:nvSpPr>
        <p:spPr>
          <a:xfrm>
            <a:off x="1956816" y="1094822"/>
            <a:ext cx="1078992" cy="269079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464849" y="1883664"/>
            <a:ext cx="1491968" cy="1384995"/>
          </a:xfrm>
          <a:prstGeom prst="rect">
            <a:avLst/>
          </a:prstGeom>
          <a:noFill/>
        </p:spPr>
        <p:txBody>
          <a:bodyPr wrap="square" rtlCol="0">
            <a:spAutoFit/>
          </a:bodyPr>
          <a:lstStyle/>
          <a:p>
            <a:r>
              <a:rPr lang="en-US" sz="1400" dirty="0" smtClean="0"/>
              <a:t>Multiple classes representing an incident due to the way NIEM segments domains</a:t>
            </a:r>
            <a:endParaRPr lang="en-US" sz="1400" dirty="0"/>
          </a:p>
        </p:txBody>
      </p:sp>
    </p:spTree>
    <p:extLst>
      <p:ext uri="{BB962C8B-B14F-4D97-AF65-F5344CB8AC3E}">
        <p14:creationId xmlns:p14="http://schemas.microsoft.com/office/powerpoint/2010/main" val="40354814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NIEM Mapping Fragment</a:t>
            </a:r>
            <a:endParaRPr lang="en-US"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588" y="1076325"/>
            <a:ext cx="8124825"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4873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STIX data</a:t>
            </a:r>
            <a:endParaRPr lang="en-US" dirty="0"/>
          </a:p>
        </p:txBody>
      </p:sp>
      <p:sp>
        <p:nvSpPr>
          <p:cNvPr id="3" name="TextBox 2"/>
          <p:cNvSpPr txBox="1"/>
          <p:nvPr/>
        </p:nvSpPr>
        <p:spPr>
          <a:xfrm>
            <a:off x="579422" y="1394234"/>
            <a:ext cx="184731" cy="276999"/>
          </a:xfrm>
          <a:prstGeom prst="rect">
            <a:avLst/>
          </a:prstGeom>
          <a:noFill/>
        </p:spPr>
        <p:txBody>
          <a:bodyPr wrap="none" rtlCol="0">
            <a:spAutoFit/>
          </a:bodyPr>
          <a:lstStyle/>
          <a:p>
            <a:endParaRPr lang="en-US" sz="1200" dirty="0"/>
          </a:p>
        </p:txBody>
      </p:sp>
      <p:sp>
        <p:nvSpPr>
          <p:cNvPr id="4" name="Rectangle 3"/>
          <p:cNvSpPr/>
          <p:nvPr/>
        </p:nvSpPr>
        <p:spPr>
          <a:xfrm>
            <a:off x="201168" y="916347"/>
            <a:ext cx="8732520" cy="5262979"/>
          </a:xfrm>
          <a:prstGeom prst="rect">
            <a:avLst/>
          </a:prstGeom>
        </p:spPr>
        <p:txBody>
          <a:bodyPr wrap="square">
            <a:spAutoFit/>
          </a:bodyPr>
          <a:lstStyle/>
          <a:p>
            <a:r>
              <a:rPr lang="en-US" sz="1200" dirty="0" smtClean="0"/>
              <a:t>&lt;</a:t>
            </a:r>
            <a:r>
              <a:rPr lang="en-US" sz="1200" dirty="0" err="1"/>
              <a:t>stix:Incident</a:t>
            </a:r>
            <a:r>
              <a:rPr lang="en-US" sz="1200" dirty="0"/>
              <a:t> id="example:incident-fd56fb34-af59-47b3-95cf-7baaaa53fe93" timestamp="2014-08-28T16:42:52.859547+00:00" </a:t>
            </a:r>
            <a:r>
              <a:rPr lang="en-US" sz="1200" dirty="0" err="1"/>
              <a:t>xsi:type</a:t>
            </a:r>
            <a:r>
              <a:rPr lang="en-US" sz="1200" dirty="0"/>
              <a:t>='</a:t>
            </a:r>
            <a:r>
              <a:rPr lang="en-US" sz="1200" dirty="0" err="1"/>
              <a:t>incident:</a:t>
            </a:r>
            <a:r>
              <a:rPr lang="en-US" sz="1200" b="1" dirty="0" err="1">
                <a:solidFill>
                  <a:srgbClr val="00B0F0"/>
                </a:solidFill>
              </a:rPr>
              <a:t>IncidentTyp</a:t>
            </a:r>
            <a:r>
              <a:rPr lang="en-US" sz="1200" b="1" dirty="0" err="1"/>
              <a:t>e</a:t>
            </a:r>
            <a:r>
              <a:rPr lang="en-US" sz="1200" dirty="0"/>
              <a:t>' version="1.1.1"&gt; </a:t>
            </a:r>
            <a:endParaRPr lang="en-US" sz="1200" dirty="0" smtClean="0"/>
          </a:p>
          <a:p>
            <a:r>
              <a:rPr lang="en-US" sz="1200" dirty="0" smtClean="0"/>
              <a:t>	&lt;</a:t>
            </a:r>
            <a:r>
              <a:rPr lang="en-US" sz="1200" dirty="0" err="1"/>
              <a:t>incident:Title</a:t>
            </a:r>
            <a:r>
              <a:rPr lang="en-US" sz="1200" dirty="0"/>
              <a:t>&gt;</a:t>
            </a:r>
            <a:r>
              <a:rPr lang="en-US" sz="1200" b="1" dirty="0">
                <a:solidFill>
                  <a:srgbClr val="00B0F0"/>
                </a:solidFill>
              </a:rPr>
              <a:t>Breach of Canary Corp</a:t>
            </a:r>
            <a:r>
              <a:rPr lang="en-US" sz="1200" dirty="0"/>
              <a:t>&lt;/</a:t>
            </a:r>
            <a:r>
              <a:rPr lang="en-US" sz="1200" dirty="0" err="1"/>
              <a:t>incident:Title</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incident:Incident_Discovery</a:t>
            </a:r>
            <a:r>
              <a:rPr lang="en-US" sz="1200" dirty="0"/>
              <a:t> precision="second"&gt;2013-01-13T00:00:00&lt;/</a:t>
            </a:r>
            <a:r>
              <a:rPr lang="en-US" sz="1200" dirty="0" err="1"/>
              <a:t>incident:Incident_Discovery</a:t>
            </a:r>
            <a:r>
              <a:rPr lang="en-US" sz="1200" dirty="0"/>
              <a:t>&gt; </a:t>
            </a:r>
            <a:endParaRPr lang="en-US" sz="1200" dirty="0" smtClean="0"/>
          </a:p>
          <a:p>
            <a:r>
              <a:rPr lang="en-US" sz="1200" dirty="0" smtClean="0"/>
              <a:t>	&lt;/</a:t>
            </a:r>
            <a:r>
              <a:rPr lang="en-US" sz="1200" dirty="0" err="1"/>
              <a:t>incident:Time</a:t>
            </a:r>
            <a:r>
              <a:rPr lang="en-US" sz="1200" dirty="0"/>
              <a:t>&gt; </a:t>
            </a:r>
            <a:endParaRPr lang="en-US" sz="1200" dirty="0" smtClean="0"/>
          </a:p>
          <a:p>
            <a:r>
              <a:rPr lang="en-US" sz="1200" dirty="0" smtClean="0"/>
              <a:t>	&lt;</a:t>
            </a:r>
            <a:r>
              <a:rPr lang="en-US" sz="1200" dirty="0" err="1"/>
              <a:t>incident:Description</a:t>
            </a:r>
            <a:r>
              <a:rPr lang="en-US" sz="1200" dirty="0"/>
              <a:t>&gt;</a:t>
            </a:r>
            <a:r>
              <a:rPr lang="en-US" sz="1200" b="1" dirty="0">
                <a:solidFill>
                  <a:srgbClr val="00B0F0"/>
                </a:solidFill>
              </a:rPr>
              <a:t>Intrusion into enterprise network</a:t>
            </a:r>
            <a:r>
              <a:rPr lang="en-US" sz="1200" dirty="0"/>
              <a:t>&lt;/</a:t>
            </a:r>
            <a:r>
              <a:rPr lang="en-US" sz="1200" dirty="0" err="1"/>
              <a:t>incident:Description</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stixCommon:Description</a:t>
            </a:r>
            <a:r>
              <a:rPr lang="en-US" sz="1200" dirty="0"/>
              <a:t>&gt;The person who reported it&lt;/</a:t>
            </a:r>
            <a:r>
              <a:rPr lang="en-US" sz="1200" dirty="0" err="1"/>
              <a:t>stixCommon:Description</a:t>
            </a:r>
            <a:r>
              <a:rPr lang="en-US" sz="1200" dirty="0"/>
              <a:t>&gt; </a:t>
            </a:r>
            <a:endParaRPr lang="en-US" sz="1200" dirty="0" smtClean="0"/>
          </a:p>
          <a:p>
            <a:r>
              <a:rPr lang="en-US" sz="1200" dirty="0" smtClean="0"/>
              <a:t>		&lt;</a:t>
            </a:r>
            <a:r>
              <a:rPr lang="en-US" sz="1200" dirty="0" err="1"/>
              <a:t>stixCommon:Identity</a:t>
            </a:r>
            <a:r>
              <a:rPr lang="en-US" sz="1200" dirty="0"/>
              <a:t> id="example:Identity-5db269cf-e603-4df9-ae8c-51ff295abfaa"&gt; </a:t>
            </a:r>
            <a:endParaRPr lang="en-US" sz="1200" dirty="0" smtClean="0"/>
          </a:p>
          <a:p>
            <a:r>
              <a:rPr lang="en-US" sz="1200" dirty="0" smtClean="0"/>
              <a:t>			&lt;</a:t>
            </a:r>
            <a:r>
              <a:rPr lang="en-US" sz="1200" dirty="0" err="1"/>
              <a:t>stixCommon:Name</a:t>
            </a:r>
            <a:r>
              <a:rPr lang="en-US" sz="1200" dirty="0"/>
              <a:t>&gt;Sample Investigations, LLC&lt;/</a:t>
            </a:r>
            <a:r>
              <a:rPr lang="en-US" sz="1200" dirty="0" err="1"/>
              <a:t>stixCommon:Name</a:t>
            </a:r>
            <a:r>
              <a:rPr lang="en-US" sz="1200" dirty="0"/>
              <a:t>&gt; </a:t>
            </a:r>
            <a:endParaRPr lang="en-US" sz="1200" dirty="0" smtClean="0"/>
          </a:p>
          <a:p>
            <a:r>
              <a:rPr lang="en-US" sz="1200" dirty="0" smtClean="0"/>
              <a:t>		&lt;/</a:t>
            </a:r>
            <a:r>
              <a:rPr lang="en-US" sz="1200" dirty="0" err="1"/>
              <a:t>stixCommon:Identity</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pPr lvl="1"/>
            <a:r>
              <a:rPr lang="en-US" sz="1200" dirty="0" smtClean="0"/>
              <a:t>		&lt;</a:t>
            </a:r>
            <a:r>
              <a:rPr lang="en-US" sz="1200" dirty="0" err="1"/>
              <a:t>cyboxCommon:Produced_Time</a:t>
            </a:r>
            <a:r>
              <a:rPr lang="en-US" sz="1200" dirty="0"/>
              <a:t>&gt;2014-03-11T00:00:00&lt;/</a:t>
            </a:r>
            <a:r>
              <a:rPr lang="en-US" sz="1200" dirty="0" err="1"/>
              <a:t>cyboxCommon:Produced_Time</a:t>
            </a:r>
            <a:r>
              <a:rPr lang="en-US" sz="1200" dirty="0"/>
              <a:t>&gt; </a:t>
            </a:r>
            <a:endParaRPr lang="en-US" sz="1200" dirty="0" smtClean="0"/>
          </a:p>
          <a:p>
            <a:pPr lvl="1"/>
            <a:r>
              <a:rPr lang="en-US" sz="1200" dirty="0" smtClean="0"/>
              <a:t>	&lt;/</a:t>
            </a:r>
            <a:r>
              <a:rPr lang="en-US" sz="1200" dirty="0" err="1"/>
              <a:t>stixCommon:Time</a:t>
            </a:r>
            <a:r>
              <a:rPr lang="en-US" sz="1200" dirty="0"/>
              <a:t>&gt; </a:t>
            </a:r>
            <a:endParaRPr lang="en-US" sz="1200" dirty="0" smtClean="0"/>
          </a:p>
          <a:p>
            <a:r>
              <a:rPr lang="en-US" sz="1200" dirty="0" smtClean="0"/>
              <a:t>	&lt;/</a:t>
            </a:r>
            <a:r>
              <a:rPr lang="en-US" sz="1200" dirty="0" err="1"/>
              <a:t>incident:Reporter</a:t>
            </a:r>
            <a:r>
              <a:rPr lang="en-US" sz="1200" dirty="0"/>
              <a:t>&gt; </a:t>
            </a:r>
            <a:endParaRPr lang="en-US" sz="1200" dirty="0" smtClean="0"/>
          </a:p>
          <a:p>
            <a:r>
              <a:rPr lang="en-US" sz="1200" dirty="0" smtClean="0"/>
              <a:t>	&lt;</a:t>
            </a:r>
            <a:r>
              <a:rPr lang="en-US" sz="1200" dirty="0" err="1"/>
              <a:t>incident:</a:t>
            </a:r>
            <a:r>
              <a:rPr lang="en-US" sz="1200" b="1" dirty="0" err="1"/>
              <a:t>Victim</a:t>
            </a:r>
            <a:r>
              <a:rPr lang="en-US" sz="1200" dirty="0"/>
              <a:t> id="example:Identity-c85082f3-bc04-43c8-a000-e0c1d0f2c045"&gt; </a:t>
            </a:r>
            <a:endParaRPr lang="en-US" sz="1200" dirty="0" smtClean="0"/>
          </a:p>
          <a:p>
            <a:pPr lvl="1"/>
            <a:r>
              <a:rPr lang="en-US" sz="1200" dirty="0" smtClean="0"/>
              <a:t>	&lt;</a:t>
            </a:r>
            <a:r>
              <a:rPr lang="en-US" sz="1200" dirty="0" err="1" smtClean="0"/>
              <a:t>stixCommon:Name</a:t>
            </a:r>
            <a:r>
              <a:rPr lang="en-US" sz="1200" dirty="0" smtClean="0"/>
              <a:t>&gt;</a:t>
            </a:r>
            <a:r>
              <a:rPr lang="en-US" sz="1200" b="1" dirty="0" smtClean="0">
                <a:solidFill>
                  <a:srgbClr val="00B0F0"/>
                </a:solidFill>
              </a:rPr>
              <a:t>Canary </a:t>
            </a:r>
            <a:r>
              <a:rPr lang="en-US" sz="1200" b="1" dirty="0">
                <a:solidFill>
                  <a:srgbClr val="00B0F0"/>
                </a:solidFill>
              </a:rPr>
              <a:t>Corp</a:t>
            </a:r>
            <a:r>
              <a:rPr lang="en-US" sz="1200" dirty="0"/>
              <a:t>&lt;/</a:t>
            </a:r>
            <a:r>
              <a:rPr lang="en-US" sz="1200" dirty="0" err="1"/>
              <a:t>stixCommon:Name</a:t>
            </a:r>
            <a:r>
              <a:rPr lang="en-US" sz="1200" dirty="0"/>
              <a:t>&gt; </a:t>
            </a:r>
            <a:endParaRPr lang="en-US" sz="1200" dirty="0" smtClean="0"/>
          </a:p>
          <a:p>
            <a:pPr lvl="1"/>
            <a:r>
              <a:rPr lang="en-US" sz="1200" dirty="0" smtClean="0"/>
              <a:t>&lt;/</a:t>
            </a:r>
            <a:r>
              <a:rPr lang="en-US" sz="1200" dirty="0" err="1"/>
              <a:t>incident:Victim</a:t>
            </a:r>
            <a:r>
              <a:rPr lang="en-US" sz="1200" dirty="0"/>
              <a:t>&gt; </a:t>
            </a:r>
            <a:endParaRPr lang="en-US" sz="1200" dirty="0" smtClean="0"/>
          </a:p>
          <a:p>
            <a:r>
              <a:rPr lang="en-US" sz="1200" dirty="0" smtClean="0"/>
              <a:t>	&lt;</a:t>
            </a:r>
            <a:r>
              <a:rPr lang="en-US" sz="1200" dirty="0" err="1"/>
              <a:t>incident:Impact_Assessment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2"/>
            <a:r>
              <a:rPr lang="en-US" sz="1200" dirty="0" smtClean="0"/>
              <a:t>	&lt;</a:t>
            </a:r>
            <a:r>
              <a:rPr lang="en-US" sz="1200" dirty="0" err="1"/>
              <a:t>incident:Effect</a:t>
            </a:r>
            <a:r>
              <a:rPr lang="en-US" sz="1200" dirty="0"/>
              <a:t> </a:t>
            </a:r>
            <a:r>
              <a:rPr lang="en-US" sz="1200" dirty="0" err="1"/>
              <a:t>xsi:type</a:t>
            </a:r>
            <a:r>
              <a:rPr lang="en-US" sz="1200" dirty="0"/>
              <a:t>="stixVocabs:IncidentEffectVocab-1.0"&gt;Financial Loss&lt;/</a:t>
            </a:r>
            <a:r>
              <a:rPr lang="en-US" sz="1200" dirty="0" err="1"/>
              <a:t>incident:Effect</a:t>
            </a:r>
            <a:r>
              <a:rPr lang="en-US" sz="1200" dirty="0"/>
              <a:t>&gt; </a:t>
            </a:r>
            <a:endParaRPr lang="en-US" sz="1200" dirty="0" smtClean="0"/>
          </a:p>
          <a:p>
            <a:pPr lvl="2"/>
            <a:r>
              <a:rPr lang="en-US" sz="1200" dirty="0" smtClean="0"/>
              <a:t>&lt;/</a:t>
            </a:r>
            <a:r>
              <a:rPr lang="en-US" sz="1200" dirty="0" err="1"/>
              <a:t>incident:Effects</a:t>
            </a:r>
            <a:r>
              <a:rPr lang="en-US" sz="1200" dirty="0"/>
              <a:t>&gt; </a:t>
            </a:r>
            <a:endParaRPr lang="en-US" sz="1200" dirty="0" smtClean="0"/>
          </a:p>
          <a:p>
            <a:pPr lvl="1"/>
            <a:r>
              <a:rPr lang="en-US" sz="1200" dirty="0" smtClean="0"/>
              <a:t>&lt;/</a:t>
            </a:r>
            <a:r>
              <a:rPr lang="en-US" sz="1200" dirty="0" err="1"/>
              <a:t>incident:Impact_Assessment</a:t>
            </a:r>
            <a:r>
              <a:rPr lang="en-US" sz="1200" dirty="0"/>
              <a:t>&gt; </a:t>
            </a:r>
            <a:endParaRPr lang="en-US" sz="1200" dirty="0" smtClean="0"/>
          </a:p>
          <a:p>
            <a:r>
              <a:rPr lang="en-US" sz="1200" dirty="0" smtClean="0"/>
              <a:t>	&lt;</a:t>
            </a:r>
            <a:r>
              <a:rPr lang="en-US" sz="1200" dirty="0" err="1" smtClean="0"/>
              <a:t>incident:Confidence</a:t>
            </a:r>
            <a:r>
              <a:rPr lang="en-US" sz="1200" dirty="0" smtClean="0"/>
              <a:t> timestamp="2014-08-28T16:42:52.859570+00:00"&gt; </a:t>
            </a:r>
          </a:p>
          <a:p>
            <a:pPr lvl="1"/>
            <a:r>
              <a:rPr lang="en-US" sz="1200" dirty="0" smtClean="0"/>
              <a:t>	&lt;</a:t>
            </a:r>
            <a:r>
              <a:rPr lang="en-US" sz="1200" dirty="0" err="1" smtClean="0"/>
              <a:t>stixCommon:Value</a:t>
            </a:r>
            <a:r>
              <a:rPr lang="en-US" sz="1200" dirty="0" smtClean="0"/>
              <a:t> </a:t>
            </a:r>
            <a:r>
              <a:rPr lang="en-US" sz="1200" dirty="0" err="1" smtClean="0"/>
              <a:t>xsi:type</a:t>
            </a:r>
            <a:r>
              <a:rPr lang="en-US" sz="1200" dirty="0" smtClean="0"/>
              <a:t>="stixVocabs:HighMediumLowVocab-1.0"&gt;High&lt;/</a:t>
            </a:r>
            <a:r>
              <a:rPr lang="en-US" sz="1200" dirty="0" err="1" smtClean="0"/>
              <a:t>stixCommon:Value</a:t>
            </a:r>
            <a:r>
              <a:rPr lang="en-US" sz="1200" dirty="0" smtClean="0"/>
              <a:t>&gt; </a:t>
            </a:r>
          </a:p>
          <a:p>
            <a:pPr lvl="1"/>
            <a:r>
              <a:rPr lang="en-US" sz="1200" dirty="0" smtClean="0"/>
              <a:t>&lt;/</a:t>
            </a:r>
            <a:r>
              <a:rPr lang="en-US" sz="1200" dirty="0" err="1"/>
              <a:t>incident:Confidence</a:t>
            </a:r>
            <a:r>
              <a:rPr lang="en-US" sz="1200" dirty="0"/>
              <a:t>&gt; </a:t>
            </a:r>
            <a:endParaRPr lang="en-US" sz="1200" dirty="0" smtClean="0"/>
          </a:p>
          <a:p>
            <a:r>
              <a:rPr lang="en-US" sz="1200" dirty="0" smtClean="0"/>
              <a:t>&lt;/</a:t>
            </a:r>
            <a:r>
              <a:rPr lang="en-US" sz="1200" dirty="0" err="1"/>
              <a:t>stix:Incident</a:t>
            </a:r>
            <a:r>
              <a:rPr lang="en-US" sz="1200" dirty="0"/>
              <a:t>&gt; </a:t>
            </a:r>
            <a:endParaRPr lang="en-US" sz="1200" dirty="0" smtClean="0"/>
          </a:p>
        </p:txBody>
      </p:sp>
    </p:spTree>
    <p:extLst>
      <p:ext uri="{BB962C8B-B14F-4D97-AF65-F5344CB8AC3E}">
        <p14:creationId xmlns:p14="http://schemas.microsoft.com/office/powerpoint/2010/main" val="34531187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48" y="143254"/>
            <a:ext cx="8016240" cy="669378"/>
          </a:xfrm>
        </p:spPr>
        <p:txBody>
          <a:bodyPr>
            <a:normAutofit fontScale="90000"/>
          </a:bodyPr>
          <a:lstStyle/>
          <a:p>
            <a:r>
              <a:rPr lang="en-US" dirty="0" smtClean="0"/>
              <a:t>Notional Model Mapping Instances</a:t>
            </a:r>
            <a:endParaRPr lang="en-US" dirty="0"/>
          </a:p>
        </p:txBody>
      </p:sp>
      <p:sp>
        <p:nvSpPr>
          <p:cNvPr id="3" name="TextBox 2"/>
          <p:cNvSpPr txBox="1"/>
          <p:nvPr/>
        </p:nvSpPr>
        <p:spPr>
          <a:xfrm>
            <a:off x="292608" y="2161425"/>
            <a:ext cx="1581913" cy="1384995"/>
          </a:xfrm>
          <a:prstGeom prst="rect">
            <a:avLst/>
          </a:prstGeom>
          <a:noFill/>
        </p:spPr>
        <p:txBody>
          <a:bodyPr wrap="square" rtlCol="0">
            <a:spAutoFit/>
          </a:bodyPr>
          <a:lstStyle/>
          <a:p>
            <a:r>
              <a:rPr lang="en-US" sz="1400" dirty="0" smtClean="0"/>
              <a:t>Note: Conceptual instances are “virtual”, no actual instances are necessarily created.</a:t>
            </a:r>
            <a:endParaRPr lang="en-US" sz="1400" dirty="0"/>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475" y="812632"/>
            <a:ext cx="6983220" cy="5484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608" y="905351"/>
            <a:ext cx="1248156" cy="758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1627632" y="1106424"/>
            <a:ext cx="386843" cy="3566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07" y="5274222"/>
            <a:ext cx="1784715" cy="4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Bent Arrow 4"/>
          <p:cNvSpPr/>
          <p:nvPr/>
        </p:nvSpPr>
        <p:spPr>
          <a:xfrm rot="16200000" flipH="1">
            <a:off x="1300313" y="4453128"/>
            <a:ext cx="782654" cy="859536"/>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429756" y="1589270"/>
            <a:ext cx="894797" cy="276999"/>
          </a:xfrm>
          <a:prstGeom prst="rect">
            <a:avLst/>
          </a:prstGeom>
          <a:noFill/>
        </p:spPr>
        <p:txBody>
          <a:bodyPr wrap="none" rtlCol="0">
            <a:spAutoFit/>
          </a:bodyPr>
          <a:lstStyle/>
          <a:p>
            <a:r>
              <a:rPr lang="en-US" sz="1200" dirty="0" smtClean="0"/>
              <a:t>STIX Data</a:t>
            </a:r>
            <a:endParaRPr lang="en-US" sz="1200" dirty="0"/>
          </a:p>
        </p:txBody>
      </p:sp>
      <p:sp>
        <p:nvSpPr>
          <p:cNvPr id="15" name="TextBox 14"/>
          <p:cNvSpPr txBox="1"/>
          <p:nvPr/>
        </p:nvSpPr>
        <p:spPr>
          <a:xfrm>
            <a:off x="600444" y="5734624"/>
            <a:ext cx="936475" cy="276999"/>
          </a:xfrm>
          <a:prstGeom prst="rect">
            <a:avLst/>
          </a:prstGeom>
          <a:noFill/>
        </p:spPr>
        <p:txBody>
          <a:bodyPr wrap="none" rtlCol="0">
            <a:spAutoFit/>
          </a:bodyPr>
          <a:lstStyle/>
          <a:p>
            <a:r>
              <a:rPr lang="en-US" sz="1200" dirty="0" smtClean="0"/>
              <a:t>NIEM Data</a:t>
            </a:r>
            <a:endParaRPr lang="en-US" sz="1200" dirty="0"/>
          </a:p>
        </p:txBody>
      </p:sp>
    </p:spTree>
    <p:extLst>
      <p:ext uri="{BB962C8B-B14F-4D97-AF65-F5344CB8AC3E}">
        <p14:creationId xmlns:p14="http://schemas.microsoft.com/office/powerpoint/2010/main" val="24407399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Derived NIEM Data</a:t>
            </a:r>
            <a:endParaRPr lang="en-US" dirty="0"/>
          </a:p>
        </p:txBody>
      </p:sp>
      <p:sp>
        <p:nvSpPr>
          <p:cNvPr id="3" name="Rectangle 2"/>
          <p:cNvSpPr/>
          <p:nvPr/>
        </p:nvSpPr>
        <p:spPr>
          <a:xfrm>
            <a:off x="301752" y="1449396"/>
            <a:ext cx="8412480" cy="2246769"/>
          </a:xfrm>
          <a:prstGeom prst="rect">
            <a:avLst/>
          </a:prstGeom>
        </p:spPr>
        <p:txBody>
          <a:bodyPr wrap="square">
            <a:spAutoFit/>
          </a:bodyPr>
          <a:lstStyle/>
          <a:p>
            <a:r>
              <a:rPr lang="en-US" sz="1400" dirty="0" smtClean="0"/>
              <a:t>&lt;</a:t>
            </a:r>
            <a:r>
              <a:rPr lang="en-US" sz="1400" dirty="0" err="1"/>
              <a:t>Q_:Incident</a:t>
            </a:r>
            <a:r>
              <a:rPr lang="en-US" sz="1400" dirty="0"/>
              <a:t> </a:t>
            </a:r>
            <a:r>
              <a:rPr lang="en-US" sz="1400" dirty="0" smtClean="0"/>
              <a:t>&gt;</a:t>
            </a:r>
          </a:p>
          <a:p>
            <a:pPr lvl="1"/>
            <a:r>
              <a:rPr lang="en-US" sz="1400" dirty="0" smtClean="0"/>
              <a:t>&lt;</a:t>
            </a:r>
            <a:r>
              <a:rPr lang="en-US" sz="1400" dirty="0" err="1" smtClean="0"/>
              <a:t>nc:IncidentObservationText</a:t>
            </a:r>
            <a:r>
              <a:rPr lang="en-US" sz="1400" dirty="0" smtClean="0"/>
              <a:t>&gt;</a:t>
            </a:r>
            <a:r>
              <a:rPr lang="en-US" sz="1400" b="1" dirty="0" smtClean="0">
                <a:solidFill>
                  <a:srgbClr val="00B050"/>
                </a:solidFill>
              </a:rPr>
              <a:t>Intrusion </a:t>
            </a:r>
            <a:r>
              <a:rPr lang="en-US" sz="1400" b="1" dirty="0">
                <a:solidFill>
                  <a:srgbClr val="00B050"/>
                </a:solidFill>
              </a:rPr>
              <a:t>into enterprise network</a:t>
            </a:r>
            <a:r>
              <a:rPr lang="en-US" sz="1400" dirty="0"/>
              <a:t>&lt;/</a:t>
            </a:r>
            <a:r>
              <a:rPr lang="en-US" sz="1400" dirty="0" err="1"/>
              <a:t>nc:IncidentObservationText</a:t>
            </a:r>
            <a:r>
              <a:rPr lang="en-US" sz="1400" dirty="0" smtClean="0"/>
              <a:t>&gt;</a:t>
            </a:r>
          </a:p>
          <a:p>
            <a:pPr lvl="1"/>
            <a:r>
              <a:rPr lang="en-US" sz="1400" dirty="0" smtClean="0"/>
              <a:t>&lt;</a:t>
            </a:r>
            <a:r>
              <a:rPr lang="en-US" sz="1400" dirty="0" err="1"/>
              <a:t>j:IncidentAugmentation</a:t>
            </a:r>
            <a:r>
              <a:rPr lang="en-US" sz="1400" dirty="0"/>
              <a:t> </a:t>
            </a:r>
            <a:r>
              <a:rPr lang="en-US" sz="1400" dirty="0" smtClean="0"/>
              <a:t>&gt;</a:t>
            </a:r>
          </a:p>
          <a:p>
            <a:pPr lvl="2"/>
            <a:r>
              <a:rPr lang="en-US" sz="1400" dirty="0" smtClean="0"/>
              <a:t>&lt;</a:t>
            </a:r>
            <a:r>
              <a:rPr lang="en-US" sz="1400" dirty="0" err="1"/>
              <a:t>j:IncidentVictim</a:t>
            </a:r>
            <a:r>
              <a:rPr lang="en-US" sz="1400" dirty="0"/>
              <a:t> </a:t>
            </a:r>
            <a:r>
              <a:rPr lang="en-US" sz="1400" dirty="0" smtClean="0"/>
              <a:t>&gt;</a:t>
            </a:r>
          </a:p>
          <a:p>
            <a:pPr lvl="3"/>
            <a:r>
              <a:rPr lang="en-US" sz="1400" dirty="0" smtClean="0"/>
              <a:t>&lt;</a:t>
            </a:r>
            <a:r>
              <a:rPr lang="en-US" sz="1400" dirty="0" err="1"/>
              <a:t>j:VictimOrganization</a:t>
            </a:r>
            <a:r>
              <a:rPr lang="en-US" sz="1400" dirty="0"/>
              <a:t>  </a:t>
            </a:r>
            <a:r>
              <a:rPr lang="en-US" sz="1400" dirty="0" err="1"/>
              <a:t>xsi:type</a:t>
            </a:r>
            <a:r>
              <a:rPr lang="en-US" sz="1400" dirty="0"/>
              <a:t>="</a:t>
            </a:r>
            <a:r>
              <a:rPr lang="en-US" sz="1400" dirty="0" err="1"/>
              <a:t>nc:OrganizationType</a:t>
            </a:r>
            <a:r>
              <a:rPr lang="en-US" sz="1400" dirty="0" smtClean="0"/>
              <a:t>"&gt;</a:t>
            </a:r>
          </a:p>
          <a:p>
            <a:pPr lvl="4"/>
            <a:r>
              <a:rPr lang="en-US" sz="1400" dirty="0" smtClean="0"/>
              <a:t>&lt;</a:t>
            </a:r>
            <a:r>
              <a:rPr lang="en-US" sz="1400" dirty="0" err="1" smtClean="0"/>
              <a:t>nc:OrganizationName</a:t>
            </a:r>
            <a:r>
              <a:rPr lang="en-US" sz="1400" dirty="0" smtClean="0"/>
              <a:t>&gt;</a:t>
            </a:r>
            <a:r>
              <a:rPr lang="en-US" sz="1400" b="1" dirty="0" smtClean="0">
                <a:solidFill>
                  <a:srgbClr val="00B050"/>
                </a:solidFill>
              </a:rPr>
              <a:t>Canary </a:t>
            </a:r>
            <a:r>
              <a:rPr lang="en-US" sz="1400" b="1" dirty="0">
                <a:solidFill>
                  <a:srgbClr val="00B050"/>
                </a:solidFill>
              </a:rPr>
              <a:t>Corp</a:t>
            </a:r>
            <a:r>
              <a:rPr lang="en-US" sz="1400" dirty="0"/>
              <a:t>&lt;/</a:t>
            </a:r>
            <a:r>
              <a:rPr lang="en-US" sz="1400" dirty="0" err="1"/>
              <a:t>nc:OrganizationName</a:t>
            </a:r>
            <a:r>
              <a:rPr lang="en-US" sz="1400" dirty="0" smtClean="0"/>
              <a:t>&gt;</a:t>
            </a:r>
          </a:p>
          <a:p>
            <a:pPr lvl="3"/>
            <a:r>
              <a:rPr lang="en-US" sz="1400" dirty="0" smtClean="0"/>
              <a:t>&lt;/</a:t>
            </a:r>
            <a:r>
              <a:rPr lang="en-US" sz="1400" dirty="0" err="1"/>
              <a:t>j:VictimOrganization</a:t>
            </a:r>
            <a:r>
              <a:rPr lang="en-US" sz="1400" dirty="0" smtClean="0"/>
              <a:t>&gt;</a:t>
            </a:r>
          </a:p>
          <a:p>
            <a:pPr lvl="2"/>
            <a:r>
              <a:rPr lang="en-US" sz="1400" dirty="0" smtClean="0"/>
              <a:t>&lt;/</a:t>
            </a:r>
            <a:r>
              <a:rPr lang="en-US" sz="1400" dirty="0" err="1"/>
              <a:t>j:IncidentVictim</a:t>
            </a:r>
            <a:r>
              <a:rPr lang="en-US" sz="1400" dirty="0" smtClean="0"/>
              <a:t>&gt;</a:t>
            </a:r>
          </a:p>
          <a:p>
            <a:pPr lvl="1"/>
            <a:r>
              <a:rPr lang="en-US" sz="1400" dirty="0" smtClean="0"/>
              <a:t>&lt;/</a:t>
            </a:r>
            <a:r>
              <a:rPr lang="en-US" sz="1400" dirty="0" err="1"/>
              <a:t>j:IncidentAugmentation</a:t>
            </a:r>
            <a:r>
              <a:rPr lang="en-US" sz="1400" dirty="0" smtClean="0"/>
              <a:t>&gt;</a:t>
            </a:r>
          </a:p>
          <a:p>
            <a:r>
              <a:rPr lang="en-US" sz="1400" dirty="0" smtClean="0"/>
              <a:t>&lt;/</a:t>
            </a:r>
            <a:r>
              <a:rPr lang="en-US" sz="1400" dirty="0" err="1"/>
              <a:t>Q_:Incident</a:t>
            </a:r>
            <a:r>
              <a:rPr lang="en-US" sz="1400" dirty="0"/>
              <a:t>&gt;	</a:t>
            </a:r>
          </a:p>
        </p:txBody>
      </p:sp>
      <p:sp>
        <p:nvSpPr>
          <p:cNvPr id="4" name="TextBox 3"/>
          <p:cNvSpPr txBox="1"/>
          <p:nvPr/>
        </p:nvSpPr>
        <p:spPr>
          <a:xfrm>
            <a:off x="2116463" y="4399571"/>
            <a:ext cx="4783058" cy="1477328"/>
          </a:xfrm>
          <a:prstGeom prst="rect">
            <a:avLst/>
          </a:prstGeom>
          <a:noFill/>
        </p:spPr>
        <p:txBody>
          <a:bodyPr wrap="square" rtlCol="0">
            <a:spAutoFit/>
          </a:bodyPr>
          <a:lstStyle/>
          <a:p>
            <a:r>
              <a:rPr lang="en-US" dirty="0" smtClean="0"/>
              <a:t>Note that only elements of interest that have a correspondence between STIX and NIEM are mapped. However, this kind of summary may be what is needed by, for example, law enforcement.</a:t>
            </a:r>
            <a:endParaRPr lang="en-US" dirty="0"/>
          </a:p>
        </p:txBody>
      </p:sp>
    </p:spTree>
    <p:extLst>
      <p:ext uri="{BB962C8B-B14F-4D97-AF65-F5344CB8AC3E}">
        <p14:creationId xmlns:p14="http://schemas.microsoft.com/office/powerpoint/2010/main" val="5412312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Outlook</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91784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Additional Applications</a:t>
            </a:r>
            <a:endParaRPr lang="en-US" dirty="0"/>
          </a:p>
        </p:txBody>
      </p:sp>
      <p:sp>
        <p:nvSpPr>
          <p:cNvPr id="4" name="Content Placeholder 3"/>
          <p:cNvSpPr>
            <a:spLocks noGrp="1"/>
          </p:cNvSpPr>
          <p:nvPr>
            <p:ph sz="half" idx="1"/>
          </p:nvPr>
        </p:nvSpPr>
        <p:spPr>
          <a:xfrm>
            <a:off x="457200" y="1180815"/>
            <a:ext cx="4925646" cy="4499830"/>
          </a:xfrm>
        </p:spPr>
        <p:txBody>
          <a:bodyPr/>
          <a:lstStyle/>
          <a:p>
            <a:r>
              <a:rPr lang="en-US" dirty="0" smtClean="0"/>
              <a:t>Enterprise Risk Modeling</a:t>
            </a:r>
          </a:p>
          <a:p>
            <a:pPr lvl="1"/>
            <a:r>
              <a:rPr lang="en-US" dirty="0" smtClean="0"/>
              <a:t>Cross-domain accounting for threats, vulnerabilities, and risk</a:t>
            </a:r>
          </a:p>
          <a:p>
            <a:pPr lvl="1"/>
            <a:r>
              <a:rPr lang="en-US" dirty="0" smtClean="0"/>
              <a:t>Tighter integration with public information sources </a:t>
            </a:r>
          </a:p>
          <a:p>
            <a:r>
              <a:rPr lang="en-US" dirty="0" smtClean="0"/>
              <a:t>Modeling for Response Strategies</a:t>
            </a:r>
          </a:p>
          <a:p>
            <a:pPr lvl="1"/>
            <a:r>
              <a:rPr lang="en-US" dirty="0" smtClean="0"/>
              <a:t>Parameterization of threat and risk landscape </a:t>
            </a:r>
          </a:p>
          <a:p>
            <a:pPr lvl="1"/>
            <a:r>
              <a:rPr lang="en-US" dirty="0" smtClean="0"/>
              <a:t>Monte-Carlo simulation and response testing</a:t>
            </a:r>
          </a:p>
          <a:p>
            <a:r>
              <a:rPr lang="en-US" dirty="0" smtClean="0"/>
              <a:t>Real time situation awareness</a:t>
            </a:r>
          </a:p>
          <a:p>
            <a:r>
              <a:rPr lang="en-US" dirty="0" smtClean="0"/>
              <a:t>Analytics</a:t>
            </a:r>
          </a:p>
          <a:p>
            <a:pPr lvl="1"/>
            <a:endParaRPr lang="en-US" dirty="0"/>
          </a:p>
        </p:txBody>
      </p:sp>
      <p:graphicFrame>
        <p:nvGraphicFramePr>
          <p:cNvPr id="5" name="Diagram 4"/>
          <p:cNvGraphicFramePr/>
          <p:nvPr>
            <p:extLst>
              <p:ext uri="{D42A27DB-BD31-4B8C-83A1-F6EECF244321}">
                <p14:modId xmlns:p14="http://schemas.microsoft.com/office/powerpoint/2010/main" val="2510748678"/>
              </p:ext>
            </p:extLst>
          </p:nvPr>
        </p:nvGraphicFramePr>
        <p:xfrm>
          <a:off x="5724770" y="1015999"/>
          <a:ext cx="2657230" cy="2188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a:blip r:embed="rId7"/>
          <a:stretch>
            <a:fillRect/>
          </a:stretch>
        </p:blipFill>
        <p:spPr>
          <a:xfrm>
            <a:off x="6213231" y="3653692"/>
            <a:ext cx="1807308" cy="1807308"/>
          </a:xfrm>
          <a:prstGeom prst="rect">
            <a:avLst/>
          </a:prstGeom>
        </p:spPr>
      </p:pic>
      <p:sp>
        <p:nvSpPr>
          <p:cNvPr id="7" name="Rectangle 6"/>
          <p:cNvSpPr/>
          <p:nvPr/>
        </p:nvSpPr>
        <p:spPr>
          <a:xfrm>
            <a:off x="6213232" y="5519063"/>
            <a:ext cx="1807308" cy="323165"/>
          </a:xfrm>
          <a:prstGeom prst="rect">
            <a:avLst/>
          </a:prstGeom>
        </p:spPr>
        <p:txBody>
          <a:bodyPr wrap="square">
            <a:spAutoFit/>
          </a:bodyPr>
          <a:lstStyle/>
          <a:p>
            <a:r>
              <a:rPr lang="en-US" sz="500" dirty="0"/>
              <a:t>"Pi 30K" by </a:t>
            </a:r>
            <a:r>
              <a:rPr lang="en-US" sz="500" dirty="0" err="1"/>
              <a:t>CaitlinJo</a:t>
            </a:r>
            <a:r>
              <a:rPr lang="en-US" sz="500" dirty="0"/>
              <a:t> - Own </a:t>
            </a:r>
            <a:r>
              <a:rPr lang="en-US" sz="500" dirty="0" err="1"/>
              <a:t>workThis</a:t>
            </a:r>
            <a:r>
              <a:rPr lang="en-US" sz="500" dirty="0"/>
              <a:t> mathematical image was created with </a:t>
            </a:r>
            <a:r>
              <a:rPr lang="en-US" sz="500" dirty="0" err="1"/>
              <a:t>Mathematica</a:t>
            </a:r>
            <a:r>
              <a:rPr lang="en-US" sz="500" dirty="0"/>
              <a:t>. Licensed under Creative Commons Attribution 3.0 via Wikimedia </a:t>
            </a:r>
            <a:r>
              <a:rPr lang="en-US" sz="500" dirty="0" smtClean="0"/>
              <a:t>Commons</a:t>
            </a:r>
            <a:endParaRPr lang="en-US" sz="500" dirty="0"/>
          </a:p>
        </p:txBody>
      </p:sp>
    </p:spTree>
    <p:extLst>
      <p:ext uri="{BB962C8B-B14F-4D97-AF65-F5344CB8AC3E}">
        <p14:creationId xmlns:p14="http://schemas.microsoft.com/office/powerpoint/2010/main" val="974294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sz="half" idx="1"/>
          </p:nvPr>
        </p:nvSpPr>
        <p:spPr/>
        <p:txBody>
          <a:bodyPr>
            <a:normAutofit/>
          </a:bodyPr>
          <a:lstStyle/>
          <a:p>
            <a:r>
              <a:rPr lang="en-US" dirty="0" smtClean="0"/>
              <a:t>Current logical models are application domain specific or domain centric</a:t>
            </a:r>
          </a:p>
          <a:p>
            <a:pPr lvl="1"/>
            <a:r>
              <a:rPr lang="en-US" dirty="0" smtClean="0"/>
              <a:t>Focus on emergency management, cyber/INFOSEC, law enforcement, etc. </a:t>
            </a:r>
          </a:p>
          <a:p>
            <a:pPr lvl="1"/>
            <a:r>
              <a:rPr lang="en-US" dirty="0" smtClean="0"/>
              <a:t>Interoperability between different systems is hard and manual</a:t>
            </a:r>
          </a:p>
          <a:p>
            <a:r>
              <a:rPr lang="en-US" dirty="0" smtClean="0"/>
              <a:t>No comprehensive threat pictures that includes an “all-hazards” view</a:t>
            </a:r>
          </a:p>
          <a:p>
            <a:r>
              <a:rPr lang="en-US" dirty="0" smtClean="0"/>
              <a:t>Conceptual models with mappings can aid this by providing semantic glue to allow effective mapping</a:t>
            </a:r>
            <a:endParaRPr lang="en-US" dirty="0"/>
          </a:p>
        </p:txBody>
      </p:sp>
      <p:sp>
        <p:nvSpPr>
          <p:cNvPr id="4" name="Rounded Rectangle 3"/>
          <p:cNvSpPr/>
          <p:nvPr/>
        </p:nvSpPr>
        <p:spPr>
          <a:xfrm>
            <a:off x="457200" y="5491238"/>
            <a:ext cx="8229600" cy="64104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Call to Action: Engage with “Team Threat &amp; Risk” </a:t>
            </a:r>
            <a:endParaRPr lang="en-US" dirty="0"/>
          </a:p>
        </p:txBody>
      </p:sp>
    </p:spTree>
    <p:extLst>
      <p:ext uri="{BB962C8B-B14F-4D97-AF65-F5344CB8AC3E}">
        <p14:creationId xmlns:p14="http://schemas.microsoft.com/office/powerpoint/2010/main" val="2364433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Space</a:t>
            </a:r>
            <a:endParaRPr lang="en-US" dirty="0"/>
          </a:p>
        </p:txBody>
      </p:sp>
      <p:sp>
        <p:nvSpPr>
          <p:cNvPr id="3" name="Content Placeholder 2"/>
          <p:cNvSpPr>
            <a:spLocks noGrp="1"/>
          </p:cNvSpPr>
          <p:nvPr>
            <p:ph sz="half" idx="1"/>
          </p:nvPr>
        </p:nvSpPr>
        <p:spPr/>
        <p:txBody>
          <a:bodyPr>
            <a:normAutofit/>
          </a:bodyPr>
          <a:lstStyle/>
          <a:p>
            <a:r>
              <a:rPr lang="en-US" dirty="0" smtClean="0"/>
              <a:t>There is a critical need to understand and mitigate threats and risks – to “connect the dots”.</a:t>
            </a:r>
          </a:p>
          <a:p>
            <a:r>
              <a:rPr lang="en-US" dirty="0" smtClean="0"/>
              <a:t>The Landscape of threats is changing</a:t>
            </a:r>
          </a:p>
          <a:p>
            <a:pPr lvl="1"/>
            <a:r>
              <a:rPr lang="en-US" dirty="0" smtClean="0"/>
              <a:t>Multiple attack vectors, cyber and other</a:t>
            </a:r>
          </a:p>
          <a:p>
            <a:pPr lvl="1"/>
            <a:r>
              <a:rPr lang="en-US" dirty="0" smtClean="0"/>
              <a:t>Advanced threats utilize multiple vulnerabilities</a:t>
            </a:r>
          </a:p>
          <a:p>
            <a:r>
              <a:rPr lang="en-US" dirty="0" smtClean="0"/>
              <a:t>No comprehensive consistent semantic framework</a:t>
            </a:r>
          </a:p>
          <a:p>
            <a:pPr lvl="1"/>
            <a:r>
              <a:rPr lang="en-US" dirty="0" smtClean="0"/>
              <a:t>Existing systems (such as corporate GRC solutions) allow insular treatment of threat/risk relationships</a:t>
            </a:r>
          </a:p>
          <a:p>
            <a:pPr lvl="1"/>
            <a:r>
              <a:rPr lang="en-US" dirty="0" smtClean="0"/>
              <a:t>Comprehensive system would allow system-of-systems interoperability (private/private, public/private)</a:t>
            </a:r>
          </a:p>
          <a:p>
            <a:endParaRPr lang="en-US" dirty="0"/>
          </a:p>
        </p:txBody>
      </p:sp>
    </p:spTree>
    <p:extLst>
      <p:ext uri="{BB962C8B-B14F-4D97-AF65-F5344CB8AC3E}">
        <p14:creationId xmlns:p14="http://schemas.microsoft.com/office/powerpoint/2010/main" val="13558189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Questions and Answers</a:t>
            </a:r>
            <a:endParaRPr lang="en-US" dirty="0"/>
          </a:p>
        </p:txBody>
      </p:sp>
      <p:sp>
        <p:nvSpPr>
          <p:cNvPr id="5" name="Text Placeholder 4"/>
          <p:cNvSpPr>
            <a:spLocks noGrp="1"/>
          </p:cNvSpPr>
          <p:nvPr>
            <p:ph type="body" idx="10"/>
          </p:nvPr>
        </p:nvSpPr>
        <p:spPr/>
        <p:txBody>
          <a:bodyPr/>
          <a:lstStyle/>
          <a:p>
            <a:endParaRPr lang="en-US"/>
          </a:p>
        </p:txBody>
      </p:sp>
    </p:spTree>
    <p:extLst>
      <p:ext uri="{BB962C8B-B14F-4D97-AF65-F5344CB8AC3E}">
        <p14:creationId xmlns:p14="http://schemas.microsoft.com/office/powerpoint/2010/main" val="1921029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848" y="230339"/>
            <a:ext cx="8016240" cy="951569"/>
          </a:xfrm>
        </p:spPr>
        <p:txBody>
          <a:bodyPr>
            <a:normAutofit fontScale="90000"/>
          </a:bodyPr>
          <a:lstStyle/>
          <a:p>
            <a:r>
              <a:rPr lang="en-US" dirty="0" smtClean="0"/>
              <a:t>We have critical needs for analytics and information sharing</a:t>
            </a:r>
            <a:endParaRPr lang="en-US" dirty="0"/>
          </a:p>
        </p:txBody>
      </p:sp>
      <p:sp>
        <p:nvSpPr>
          <p:cNvPr id="13" name="Rounded Rectangle 12"/>
          <p:cNvSpPr/>
          <p:nvPr/>
        </p:nvSpPr>
        <p:spPr>
          <a:xfrm>
            <a:off x="550545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Critical Infrastructure</a:t>
            </a:r>
            <a:endParaRPr lang="en-US" sz="1600" dirty="0"/>
          </a:p>
        </p:txBody>
      </p:sp>
      <p:sp>
        <p:nvSpPr>
          <p:cNvPr id="14" name="Rounded Rectangle 13"/>
          <p:cNvSpPr/>
          <p:nvPr/>
        </p:nvSpPr>
        <p:spPr>
          <a:xfrm>
            <a:off x="372618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Terrorism</a:t>
            </a:r>
            <a:endParaRPr lang="en-US" sz="1600" dirty="0"/>
          </a:p>
        </p:txBody>
      </p:sp>
      <p:sp>
        <p:nvSpPr>
          <p:cNvPr id="15" name="Rounded Rectangle 14"/>
          <p:cNvSpPr/>
          <p:nvPr/>
        </p:nvSpPr>
        <p:spPr>
          <a:xfrm>
            <a:off x="19088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Crime</a:t>
            </a:r>
            <a:endParaRPr lang="en-US" sz="1600" dirty="0"/>
          </a:p>
        </p:txBody>
      </p:sp>
      <p:sp>
        <p:nvSpPr>
          <p:cNvPr id="16" name="Rounded Rectangle 15"/>
          <p:cNvSpPr/>
          <p:nvPr/>
        </p:nvSpPr>
        <p:spPr>
          <a:xfrm>
            <a:off x="9144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Cyber</a:t>
            </a:r>
            <a:endParaRPr lang="en-US" sz="1600" dirty="0"/>
          </a:p>
        </p:txBody>
      </p:sp>
      <p:sp>
        <p:nvSpPr>
          <p:cNvPr id="18" name="Rounded Rectangle 17"/>
          <p:cNvSpPr/>
          <p:nvPr/>
        </p:nvSpPr>
        <p:spPr>
          <a:xfrm>
            <a:off x="7395210" y="1651631"/>
            <a:ext cx="1623060" cy="3789050"/>
          </a:xfrm>
          <a:prstGeom prst="roundRect">
            <a:avLst/>
          </a:prstGeom>
          <a:solidFill>
            <a:schemeClr val="tx2">
              <a:lumMod val="75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Natural</a:t>
            </a:r>
          </a:p>
          <a:p>
            <a:pPr algn="ctr"/>
            <a:r>
              <a:rPr lang="en-US" sz="1600" dirty="0" smtClean="0"/>
              <a:t>Disasters</a:t>
            </a:r>
            <a:endParaRPr lang="en-US" sz="1600" dirty="0"/>
          </a:p>
        </p:txBody>
      </p:sp>
      <p:sp>
        <p:nvSpPr>
          <p:cNvPr id="2" name="Flowchart: Document 1"/>
          <p:cNvSpPr/>
          <p:nvPr/>
        </p:nvSpPr>
        <p:spPr>
          <a:xfrm>
            <a:off x="36576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0" name="Flowchart: Document 9"/>
          <p:cNvSpPr/>
          <p:nvPr/>
        </p:nvSpPr>
        <p:spPr>
          <a:xfrm>
            <a:off x="21831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1" name="Flowchart: Document 10"/>
          <p:cNvSpPr/>
          <p:nvPr/>
        </p:nvSpPr>
        <p:spPr>
          <a:xfrm>
            <a:off x="400050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2" name="Flowchart: Document 11"/>
          <p:cNvSpPr/>
          <p:nvPr/>
        </p:nvSpPr>
        <p:spPr>
          <a:xfrm>
            <a:off x="577977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19" name="Flowchart: Document 18"/>
          <p:cNvSpPr/>
          <p:nvPr/>
        </p:nvSpPr>
        <p:spPr>
          <a:xfrm>
            <a:off x="7669530" y="2766378"/>
            <a:ext cx="1074420" cy="1965642"/>
          </a:xfrm>
          <a:prstGeom prst="flowChart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Sharing &amp; Analytics</a:t>
            </a:r>
            <a:endParaRPr lang="en-US" sz="1600" dirty="0"/>
          </a:p>
        </p:txBody>
      </p:sp>
      <p:sp>
        <p:nvSpPr>
          <p:cNvPr id="3" name="TextBox 2"/>
          <p:cNvSpPr txBox="1"/>
          <p:nvPr/>
        </p:nvSpPr>
        <p:spPr>
          <a:xfrm>
            <a:off x="902970" y="5901002"/>
            <a:ext cx="6754991" cy="369332"/>
          </a:xfrm>
          <a:prstGeom prst="rect">
            <a:avLst/>
          </a:prstGeom>
          <a:noFill/>
        </p:spPr>
        <p:txBody>
          <a:bodyPr wrap="none" rtlCol="0">
            <a:spAutoFit/>
          </a:bodyPr>
          <a:lstStyle/>
          <a:p>
            <a:r>
              <a:rPr lang="en-US" b="1" dirty="0" smtClean="0">
                <a:solidFill>
                  <a:srgbClr val="FF0000"/>
                </a:solidFill>
              </a:rPr>
              <a:t>Yet the information sharing and analytics capabilities are stove piped</a:t>
            </a:r>
            <a:endParaRPr lang="en-US" b="1" dirty="0">
              <a:solidFill>
                <a:srgbClr val="FF0000"/>
              </a:solidFill>
            </a:endParaRPr>
          </a:p>
        </p:txBody>
      </p:sp>
      <p:sp>
        <p:nvSpPr>
          <p:cNvPr id="20" name="Rounded Rectangle 19"/>
          <p:cNvSpPr/>
          <p:nvPr/>
        </p:nvSpPr>
        <p:spPr>
          <a:xfrm rot="887486">
            <a:off x="363181" y="3240565"/>
            <a:ext cx="7992775" cy="1017270"/>
          </a:xfrm>
          <a:prstGeom prst="roundRect">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Threat and risk</a:t>
            </a:r>
          </a:p>
          <a:p>
            <a:pPr algn="ctr"/>
            <a:r>
              <a:rPr lang="en-US" dirty="0" smtClean="0"/>
              <a:t>Identification, assessment, mitigation, situational awareness</a:t>
            </a:r>
            <a:endParaRPr lang="en-US" dirty="0"/>
          </a:p>
        </p:txBody>
      </p:sp>
      <p:sp>
        <p:nvSpPr>
          <p:cNvPr id="21" name="TextBox 20"/>
          <p:cNvSpPr txBox="1"/>
          <p:nvPr/>
        </p:nvSpPr>
        <p:spPr>
          <a:xfrm>
            <a:off x="735002" y="5531670"/>
            <a:ext cx="6934527" cy="369332"/>
          </a:xfrm>
          <a:prstGeom prst="rect">
            <a:avLst/>
          </a:prstGeom>
          <a:noFill/>
        </p:spPr>
        <p:txBody>
          <a:bodyPr wrap="none" rtlCol="0">
            <a:spAutoFit/>
          </a:bodyPr>
          <a:lstStyle/>
          <a:p>
            <a:r>
              <a:rPr lang="en-US" b="1" dirty="0" smtClean="0">
                <a:solidFill>
                  <a:srgbClr val="FF0000"/>
                </a:solidFill>
              </a:rPr>
              <a:t>Risks and threats from threat actors and natural sources cross domains</a:t>
            </a:r>
            <a:endParaRPr lang="en-US" b="1" dirty="0">
              <a:solidFill>
                <a:srgbClr val="FF0000"/>
              </a:solidFill>
            </a:endParaRPr>
          </a:p>
        </p:txBody>
      </p:sp>
    </p:spTree>
    <p:extLst>
      <p:ext uri="{BB962C8B-B14F-4D97-AF65-F5344CB8AC3E}">
        <p14:creationId xmlns:p14="http://schemas.microsoft.com/office/powerpoint/2010/main" val="52393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Opportunity</a:t>
            </a:r>
            <a:endParaRPr lang="en-US" dirty="0"/>
          </a:p>
        </p:txBody>
      </p:sp>
      <p:sp>
        <p:nvSpPr>
          <p:cNvPr id="3" name="Content Placeholder 2"/>
          <p:cNvSpPr>
            <a:spLocks noGrp="1"/>
          </p:cNvSpPr>
          <p:nvPr>
            <p:ph sz="half" idx="1"/>
          </p:nvPr>
        </p:nvSpPr>
        <p:spPr/>
        <p:txBody>
          <a:bodyPr>
            <a:normAutofit fontScale="92500" lnSpcReduction="20000"/>
          </a:bodyPr>
          <a:lstStyle/>
          <a:p>
            <a:r>
              <a:rPr lang="en-US" dirty="0" smtClean="0"/>
              <a:t>Integrated threat and risk management across</a:t>
            </a:r>
          </a:p>
          <a:p>
            <a:pPr lvl="1"/>
            <a:r>
              <a:rPr lang="en-US" dirty="0" smtClean="0"/>
              <a:t>Domains</a:t>
            </a:r>
          </a:p>
          <a:p>
            <a:pPr lvl="2"/>
            <a:r>
              <a:rPr lang="en-US" dirty="0" smtClean="0"/>
              <a:t>Cyber, Criminal, Terrorism, Critical Infrastructure, Natural disasters, others…</a:t>
            </a:r>
          </a:p>
          <a:p>
            <a:pPr lvl="1"/>
            <a:r>
              <a:rPr lang="en-US" dirty="0" smtClean="0"/>
              <a:t>Products and technologies</a:t>
            </a:r>
          </a:p>
          <a:p>
            <a:pPr lvl="2"/>
            <a:r>
              <a:rPr lang="en-US" dirty="0" smtClean="0"/>
              <a:t>Enterprise risk management, cyber tools, disaster planning, etc…</a:t>
            </a:r>
          </a:p>
          <a:p>
            <a:pPr lvl="1"/>
            <a:r>
              <a:rPr lang="en-US" dirty="0" smtClean="0"/>
              <a:t>Organizations</a:t>
            </a:r>
          </a:p>
          <a:p>
            <a:pPr lvl="2"/>
            <a:r>
              <a:rPr lang="en-US" dirty="0" smtClean="0"/>
              <a:t>Government (Global, National, State, Local, Tribal), Non-governmental organizations, Commercial</a:t>
            </a:r>
          </a:p>
          <a:p>
            <a:r>
              <a:rPr lang="en-US" dirty="0" smtClean="0"/>
              <a:t>Leading to</a:t>
            </a:r>
          </a:p>
          <a:p>
            <a:pPr lvl="1"/>
            <a:r>
              <a:rPr lang="en-US" dirty="0" smtClean="0"/>
              <a:t>Shared awareness of threats and risks</a:t>
            </a:r>
          </a:p>
          <a:p>
            <a:pPr lvl="1"/>
            <a:r>
              <a:rPr lang="en-US" dirty="0" smtClean="0"/>
              <a:t>Federated information analytics (including “big data”)</a:t>
            </a:r>
          </a:p>
          <a:p>
            <a:pPr lvl="1"/>
            <a:r>
              <a:rPr lang="en-US" dirty="0" smtClean="0"/>
              <a:t>Improved mitigation of threats and risk</a:t>
            </a:r>
          </a:p>
          <a:p>
            <a:pPr lvl="1"/>
            <a:r>
              <a:rPr lang="en-US" dirty="0" smtClean="0"/>
              <a:t>Situational awareness in real time</a:t>
            </a:r>
          </a:p>
          <a:p>
            <a:pPr lvl="1"/>
            <a:r>
              <a:rPr lang="en-US" dirty="0" smtClean="0"/>
              <a:t>Ability to respond and recover</a:t>
            </a:r>
            <a:endParaRPr lang="en-US" dirty="0"/>
          </a:p>
        </p:txBody>
      </p:sp>
    </p:spTree>
    <p:extLst>
      <p:ext uri="{BB962C8B-B14F-4D97-AF65-F5344CB8AC3E}">
        <p14:creationId xmlns:p14="http://schemas.microsoft.com/office/powerpoint/2010/main" val="3911548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There are dozens of standards, exchange schema and technologies for </a:t>
            </a:r>
            <a:r>
              <a:rPr lang="en-US" u="sng" dirty="0" smtClean="0"/>
              <a:t>each</a:t>
            </a:r>
            <a:r>
              <a:rPr lang="en-US" dirty="0" smtClean="0"/>
              <a:t> domain</a:t>
            </a:r>
          </a:p>
          <a:p>
            <a:pPr lvl="1"/>
            <a:r>
              <a:rPr lang="en-US" dirty="0" smtClean="0"/>
              <a:t>Each uses different terminology, structure and schema to represent the same or overlapping concepts</a:t>
            </a:r>
          </a:p>
          <a:p>
            <a:pPr lvl="1"/>
            <a:r>
              <a:rPr lang="en-US" dirty="0" smtClean="0"/>
              <a:t>These only work together inside of proprietary products. No one product could ever cover the entire scope</a:t>
            </a:r>
          </a:p>
          <a:p>
            <a:pPr lvl="1"/>
            <a:r>
              <a:rPr lang="en-US" dirty="0" smtClean="0"/>
              <a:t>Organizations with different or multiple products can’t integrate</a:t>
            </a:r>
          </a:p>
          <a:p>
            <a:r>
              <a:rPr lang="en-US" dirty="0" smtClean="0"/>
              <a:t>There is even less capability across domains</a:t>
            </a:r>
          </a:p>
          <a:p>
            <a:r>
              <a:rPr lang="en-US" dirty="0" smtClean="0"/>
              <a:t>Threat actors and natural disasters don’t respect our stovepipes, they exploit them</a:t>
            </a:r>
          </a:p>
          <a:p>
            <a:r>
              <a:rPr lang="en-US" dirty="0" smtClean="0"/>
              <a:t>Impact: Our capacity for coordinated mitigation and response is severely compromised</a:t>
            </a:r>
            <a:endParaRPr lang="en-US" dirty="0"/>
          </a:p>
        </p:txBody>
      </p:sp>
    </p:spTree>
    <p:extLst>
      <p:ext uri="{BB962C8B-B14F-4D97-AF65-F5344CB8AC3E}">
        <p14:creationId xmlns:p14="http://schemas.microsoft.com/office/powerpoint/2010/main" val="1981122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classes of use cases</a:t>
            </a:r>
            <a:endParaRPr lang="en-US" dirty="0"/>
          </a:p>
        </p:txBody>
      </p:sp>
      <p:sp>
        <p:nvSpPr>
          <p:cNvPr id="3" name="Content Placeholder 2"/>
          <p:cNvSpPr>
            <a:spLocks noGrp="1"/>
          </p:cNvSpPr>
          <p:nvPr>
            <p:ph sz="half" idx="1"/>
          </p:nvPr>
        </p:nvSpPr>
        <p:spPr/>
        <p:txBody>
          <a:bodyPr/>
          <a:lstStyle/>
          <a:p>
            <a:r>
              <a:rPr lang="en-US" dirty="0" smtClean="0"/>
              <a:t>Transformation from one information sharing data format to another</a:t>
            </a:r>
          </a:p>
          <a:p>
            <a:pPr lvl="1"/>
            <a:r>
              <a:rPr lang="en-US" dirty="0" smtClean="0"/>
              <a:t>Example: NIEM to a CAP Alert</a:t>
            </a:r>
          </a:p>
          <a:p>
            <a:r>
              <a:rPr lang="en-US" dirty="0" smtClean="0"/>
              <a:t>Analytics of information federated from multiple sources</a:t>
            </a:r>
          </a:p>
          <a:p>
            <a:pPr lvl="1"/>
            <a:r>
              <a:rPr lang="en-US" dirty="0" smtClean="0"/>
              <a:t>Example: Fusion center “connects the dots” between a stolen laptop (from NIEM) and a cyber incident (From STIX)</a:t>
            </a:r>
            <a:endParaRPr lang="en-US" dirty="0"/>
          </a:p>
        </p:txBody>
      </p:sp>
    </p:spTree>
    <p:extLst>
      <p:ext uri="{BB962C8B-B14F-4D97-AF65-F5344CB8AC3E}">
        <p14:creationId xmlns:p14="http://schemas.microsoft.com/office/powerpoint/2010/main" val="3115879229"/>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Custom 4">
      <a:dk1>
        <a:sysClr val="windowText" lastClr="000000"/>
      </a:dk1>
      <a:lt1>
        <a:sysClr val="window" lastClr="FFFFFF"/>
      </a:lt1>
      <a:dk2>
        <a:srgbClr val="007054"/>
      </a:dk2>
      <a:lt2>
        <a:srgbClr val="D5D1D8"/>
      </a:lt2>
      <a:accent1>
        <a:srgbClr val="0F762E"/>
      </a:accent1>
      <a:accent2>
        <a:srgbClr val="F9BE00"/>
      </a:accent2>
      <a:accent3>
        <a:srgbClr val="59595B"/>
      </a:accent3>
      <a:accent4>
        <a:srgbClr val="92D895"/>
      </a:accent4>
      <a:accent5>
        <a:srgbClr val="006F53"/>
      </a:accent5>
      <a:accent6>
        <a:srgbClr val="CEA3A8"/>
      </a:accent6>
      <a:hlink>
        <a:srgbClr val="F9BE00"/>
      </a:hlink>
      <a:folHlink>
        <a:srgbClr val="D8A43D"/>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ISC)2-2014-Corporate-Powerpoint-Template.potx" id="{DE48546D-FA8D-498D-81B1-3923A9BF6E29}" vid="{2475A856-68B3-4A34-B92E-080A358DE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5663</TotalTime>
  <Words>2413</Words>
  <Application>Microsoft Office PowerPoint</Application>
  <PresentationFormat>On-screen Show (4:3)</PresentationFormat>
  <Paragraphs>444</Paragraphs>
  <Slides>50</Slides>
  <Notes>2</Notes>
  <HiddenSlides>7</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1_Office Theme</vt:lpstr>
      <vt:lpstr>PowerPoint Presentation</vt:lpstr>
      <vt:lpstr>Virtual Webcast</vt:lpstr>
      <vt:lpstr>Housekeeping Items</vt:lpstr>
      <vt:lpstr>Today’s Speakers</vt:lpstr>
      <vt:lpstr>Problem Space</vt:lpstr>
      <vt:lpstr>We have critical needs for analytics and information sharing</vt:lpstr>
      <vt:lpstr>The Opportunity</vt:lpstr>
      <vt:lpstr>The Challenge</vt:lpstr>
      <vt:lpstr>Primary classes of use cases</vt:lpstr>
      <vt:lpstr>What we need is an integrating framework</vt:lpstr>
      <vt:lpstr>It takes a community</vt:lpstr>
      <vt:lpstr>PowerPoint Presentation</vt:lpstr>
      <vt:lpstr>Call to action!</vt:lpstr>
      <vt:lpstr>PowerPoint Presentation</vt:lpstr>
      <vt:lpstr>Example Scenario: Coordinated Power Grid Attack</vt:lpstr>
      <vt:lpstr>Potential Information Flows</vt:lpstr>
      <vt:lpstr>Bridging Experience Domains with common concepts</vt:lpstr>
      <vt:lpstr>Example Use Case: Large Company</vt:lpstr>
      <vt:lpstr>PowerPoint Presentation</vt:lpstr>
      <vt:lpstr>OMG Process</vt:lpstr>
      <vt:lpstr>Precepts</vt:lpstr>
      <vt:lpstr>Scope</vt:lpstr>
      <vt:lpstr>Typical Threat/Risk Concepts To Define</vt:lpstr>
      <vt:lpstr>Foundations</vt:lpstr>
      <vt:lpstr>Scope Diagram</vt:lpstr>
      <vt:lpstr>Submission Team Progress</vt:lpstr>
      <vt:lpstr>PowerPoint Presentation</vt:lpstr>
      <vt:lpstr>Approach</vt:lpstr>
      <vt:lpstr>Core Concept: Comprehending Planned and Unplanned Threats</vt:lpstr>
      <vt:lpstr>PowerPoint Presentation</vt:lpstr>
      <vt:lpstr>Core Concept: Attacker/Defender Symmetry</vt:lpstr>
      <vt:lpstr>Core Concept: Actor Capabilities</vt:lpstr>
      <vt:lpstr>PowerPoint Presentation</vt:lpstr>
      <vt:lpstr>Threats and Risks of What?</vt:lpstr>
      <vt:lpstr>Consequences</vt:lpstr>
      <vt:lpstr>Core Risk/Threat Concepts</vt:lpstr>
      <vt:lpstr>Incidents</vt:lpstr>
      <vt:lpstr>Processes and plans</vt:lpstr>
      <vt:lpstr>PowerPoint Presentation</vt:lpstr>
      <vt:lpstr>STIX (High Level) in UML</vt:lpstr>
      <vt:lpstr>STIX Mapping fragment</vt:lpstr>
      <vt:lpstr>Corresponding NIEM Subset of interest</vt:lpstr>
      <vt:lpstr>NIEM Mapping Fragment</vt:lpstr>
      <vt:lpstr>Example STIX data</vt:lpstr>
      <vt:lpstr>Notional Model Mapping Instances</vt:lpstr>
      <vt:lpstr>Derived NIEM Data</vt:lpstr>
      <vt:lpstr>PowerPoint Presentation</vt:lpstr>
      <vt:lpstr>Additional Applications</vt:lpstr>
      <vt:lpstr>Conclusions</vt:lpstr>
      <vt:lpstr>PowerPoint Presentation</vt:lpstr>
    </vt:vector>
  </TitlesOfParts>
  <Company>Demandware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Threat and Risk Modeling</dc:title>
  <dc:creator>Gerald Beuchelt</dc:creator>
  <cp:lastModifiedBy>Cory Casanave</cp:lastModifiedBy>
  <cp:revision>122</cp:revision>
  <cp:lastPrinted>2014-11-20T16:17:37Z</cp:lastPrinted>
  <dcterms:created xsi:type="dcterms:W3CDTF">2014-09-02T16:12:10Z</dcterms:created>
  <dcterms:modified xsi:type="dcterms:W3CDTF">2014-11-20T23:21:50Z</dcterms:modified>
</cp:coreProperties>
</file>